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4"/>
  </p:notesMasterIdLst>
  <p:sldIdLst>
    <p:sldId id="256" r:id="rId5"/>
    <p:sldId id="310" r:id="rId6"/>
    <p:sldId id="316" r:id="rId7"/>
    <p:sldId id="311" r:id="rId8"/>
    <p:sldId id="314" r:id="rId9"/>
    <p:sldId id="313" r:id="rId10"/>
    <p:sldId id="272" r:id="rId11"/>
    <p:sldId id="273" r:id="rId12"/>
    <p:sldId id="326" r:id="rId13"/>
    <p:sldId id="327" r:id="rId14"/>
    <p:sldId id="278" r:id="rId15"/>
    <p:sldId id="312" r:id="rId16"/>
    <p:sldId id="279" r:id="rId17"/>
    <p:sldId id="276" r:id="rId18"/>
    <p:sldId id="325" r:id="rId19"/>
    <p:sldId id="318" r:id="rId20"/>
    <p:sldId id="277" r:id="rId21"/>
    <p:sldId id="274" r:id="rId22"/>
    <p:sldId id="319" r:id="rId23"/>
    <p:sldId id="275" r:id="rId24"/>
    <p:sldId id="328" r:id="rId25"/>
    <p:sldId id="257" r:id="rId26"/>
    <p:sldId id="324" r:id="rId27"/>
    <p:sldId id="315" r:id="rId28"/>
    <p:sldId id="271" r:id="rId29"/>
    <p:sldId id="322" r:id="rId30"/>
    <p:sldId id="320" r:id="rId31"/>
    <p:sldId id="321" r:id="rId32"/>
    <p:sldId id="31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10975-DECC-465B-8195-93D90925A51C}" v="32" dt="2021-02-19T08:46:06.347"/>
    <p1510:client id="{2BDF18E3-FCA0-48D4-988A-4B4B5A98750A}" v="129" dt="2021-02-18T22:21:03.414"/>
    <p1510:client id="{651F6E4F-8260-497C-A8EA-1D69A91A7B08}" v="254" dt="2021-02-18T22:49:12.531"/>
    <p1510:client id="{747CE7E7-BC43-4D48-B852-F4223302CF35}" v="2" dt="2021-02-16T15:57:52.785"/>
    <p1510:client id="{87C21116-1407-4029-B4D1-B7FC1D623C74}" v="13" dt="2021-02-16T16:32:50.840"/>
    <p1510:client id="{E8215A58-C63B-42EF-BB14-C23D029F100F}" v="12" dt="2021-02-16T16:03:20.542"/>
    <p1510:client id="{F64B0282-3618-427B-A6A0-4B528EDFB54F}" v="1" dt="2021-02-16T16:53:30.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FC878-266B-415A-9C3A-B13A0796FAF0}"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3A7D5-BDD1-41ED-8F91-6015D26C0A61}" type="slidenum">
              <a:rPr lang="en-US" smtClean="0"/>
              <a:t>‹#›</a:t>
            </a:fld>
            <a:endParaRPr lang="en-US"/>
          </a:p>
        </p:txBody>
      </p:sp>
    </p:spTree>
    <p:extLst>
      <p:ext uri="{BB962C8B-B14F-4D97-AF65-F5344CB8AC3E}">
        <p14:creationId xmlns:p14="http://schemas.microsoft.com/office/powerpoint/2010/main" val="286741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AC3D293C-8508-4D1E-B232-A432F8A56199}" type="datetime1">
              <a:rPr lang="en-US" smtClean="0"/>
              <a:t>7/15/2022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CA3F920-23B9-446C-AA38-5396648BBF2B}"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9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398B3-4BC8-405F-B58F-75D25E3C7441}" type="datetime1">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176898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E29F7-2EE0-4D2A-87DF-07E98E9722CD}" type="datetime1">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359401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0FD606-7A1A-4289-B7C8-AC0A1A5C297F}" type="datetime1">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420544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843EE0-D4EE-4E1F-806D-25E81397AA13}" type="datetime1">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A3F920-23B9-446C-AA38-5396648BBF2B}"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25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8005A6-0784-4FF6-B357-6B606E40CF93}" type="datetime1">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314951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47224D-CDFC-483B-A631-759059482ED3}" type="datetime1">
              <a:rPr lang="en-US" smtClean="0"/>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197790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B9A302-871C-46BD-B6EA-44C63536412F}" type="datetime1">
              <a:rPr lang="en-US" smtClean="0"/>
              <a:t>7/15/2022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26171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75CDF-52FD-4378-899A-4949B0321424}" type="datetime1">
              <a:rPr lang="en-US" smtClean="0"/>
              <a:t>7/15/2022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251234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7B23E-29E7-40C7-8D89-879D484201B7}" type="datetime1">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1683686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D34BC5-BB1D-44B3-9C37-71C482C012BD}" type="datetime1">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A3F920-23B9-446C-AA38-5396648BBF2B}" type="slidenum">
              <a:rPr lang="en-US" smtClean="0"/>
              <a:t>‹#›</a:t>
            </a:fld>
            <a:endParaRPr lang="en-US"/>
          </a:p>
        </p:txBody>
      </p:sp>
    </p:spTree>
    <p:extLst>
      <p:ext uri="{BB962C8B-B14F-4D97-AF65-F5344CB8AC3E}">
        <p14:creationId xmlns:p14="http://schemas.microsoft.com/office/powerpoint/2010/main" val="52160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20DE2E2-C793-4E2C-AB09-E4B24B629533}" type="datetime1">
              <a:rPr lang="en-US" smtClean="0"/>
              <a:t>7/15/2022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CA3F920-23B9-446C-AA38-5396648BBF2B}" type="slidenum">
              <a:rPr lang="en-US" smtClean="0"/>
              <a:t>‹#›</a:t>
            </a:fld>
            <a:endParaRPr lang="en-US"/>
          </a:p>
        </p:txBody>
      </p:sp>
    </p:spTree>
    <p:extLst>
      <p:ext uri="{BB962C8B-B14F-4D97-AF65-F5344CB8AC3E}">
        <p14:creationId xmlns:p14="http://schemas.microsoft.com/office/powerpoint/2010/main" val="103017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72EB-1AC2-47A1-8E3A-56C79C59B5F3}"/>
              </a:ext>
            </a:extLst>
          </p:cNvPr>
          <p:cNvSpPr>
            <a:spLocks noGrp="1"/>
          </p:cNvSpPr>
          <p:nvPr>
            <p:ph type="ctrTitle"/>
          </p:nvPr>
        </p:nvSpPr>
        <p:spPr/>
        <p:txBody>
          <a:bodyPr/>
          <a:lstStyle/>
          <a:p>
            <a:r>
              <a:rPr lang="en-US" dirty="0"/>
              <a:t>Production data presentation</a:t>
            </a:r>
          </a:p>
        </p:txBody>
      </p:sp>
      <p:sp>
        <p:nvSpPr>
          <p:cNvPr id="3" name="Subtitle 2">
            <a:extLst>
              <a:ext uri="{FF2B5EF4-FFF2-40B4-BE49-F238E27FC236}">
                <a16:creationId xmlns:a16="http://schemas.microsoft.com/office/drawing/2014/main" id="{7D6E4DF0-5826-40E8-956D-294F46B0DDEF}"/>
              </a:ext>
            </a:extLst>
          </p:cNvPr>
          <p:cNvSpPr>
            <a:spLocks noGrp="1"/>
          </p:cNvSpPr>
          <p:nvPr>
            <p:ph type="subTitle" idx="1"/>
          </p:nvPr>
        </p:nvSpPr>
        <p:spPr/>
        <p:txBody>
          <a:bodyPr/>
          <a:lstStyle/>
          <a:p>
            <a:r>
              <a:rPr lang="en-US" dirty="0" err="1"/>
              <a:t>Perekebina</a:t>
            </a:r>
            <a:r>
              <a:rPr lang="en-US" dirty="0"/>
              <a:t> ANGALABIRI</a:t>
            </a:r>
          </a:p>
          <a:p>
            <a:r>
              <a:rPr lang="en-US" dirty="0"/>
              <a:t>&amp;</a:t>
            </a:r>
          </a:p>
          <a:p>
            <a:r>
              <a:rPr lang="en-US" dirty="0"/>
              <a:t>Anatole GOBETTI</a:t>
            </a:r>
          </a:p>
        </p:txBody>
      </p:sp>
    </p:spTree>
    <p:extLst>
      <p:ext uri="{BB962C8B-B14F-4D97-AF65-F5344CB8AC3E}">
        <p14:creationId xmlns:p14="http://schemas.microsoft.com/office/powerpoint/2010/main" val="4235178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19A015-17CB-4996-8491-56CD6AAE3ECD}"/>
              </a:ext>
            </a:extLst>
          </p:cNvPr>
          <p:cNvSpPr>
            <a:spLocks noGrp="1"/>
          </p:cNvSpPr>
          <p:nvPr>
            <p:ph type="sldNum" sz="quarter" idx="12"/>
          </p:nvPr>
        </p:nvSpPr>
        <p:spPr/>
        <p:txBody>
          <a:bodyPr/>
          <a:lstStyle/>
          <a:p>
            <a:fld id="{0CA3F920-23B9-446C-AA38-5396648BBF2B}" type="slidenum">
              <a:rPr lang="en-US" smtClean="0"/>
              <a:t>10</a:t>
            </a:fld>
            <a:endParaRPr lang="en-US"/>
          </a:p>
        </p:txBody>
      </p:sp>
      <p:sp>
        <p:nvSpPr>
          <p:cNvPr id="8" name="Title 1">
            <a:extLst>
              <a:ext uri="{FF2B5EF4-FFF2-40B4-BE49-F238E27FC236}">
                <a16:creationId xmlns:a16="http://schemas.microsoft.com/office/drawing/2014/main" id="{25B0C2A8-EF4F-459B-B9ED-F616EEE18C5F}"/>
              </a:ext>
            </a:extLst>
          </p:cNvPr>
          <p:cNvSpPr>
            <a:spLocks noGrp="1"/>
          </p:cNvSpPr>
          <p:nvPr>
            <p:ph type="title"/>
          </p:nvPr>
        </p:nvSpPr>
        <p:spPr>
          <a:xfrm>
            <a:off x="246185" y="237392"/>
            <a:ext cx="9875520" cy="684121"/>
          </a:xfrm>
        </p:spPr>
        <p:txBody>
          <a:bodyPr>
            <a:normAutofit fontScale="90000"/>
          </a:bodyPr>
          <a:lstStyle/>
          <a:p>
            <a:r>
              <a:rPr lang="en-US" sz="4400" dirty="0"/>
              <a:t>15/9-F-11</a:t>
            </a:r>
            <a:endParaRPr lang="en-US" dirty="0"/>
          </a:p>
        </p:txBody>
      </p:sp>
      <p:pic>
        <p:nvPicPr>
          <p:cNvPr id="10" name="Picture 9">
            <a:extLst>
              <a:ext uri="{FF2B5EF4-FFF2-40B4-BE49-F238E27FC236}">
                <a16:creationId xmlns:a16="http://schemas.microsoft.com/office/drawing/2014/main" id="{0BC23CB7-3376-4C4E-985D-507CBA4C5B02}"/>
              </a:ext>
            </a:extLst>
          </p:cNvPr>
          <p:cNvPicPr>
            <a:picLocks noChangeAspect="1"/>
          </p:cNvPicPr>
          <p:nvPr/>
        </p:nvPicPr>
        <p:blipFill>
          <a:blip r:embed="rId2"/>
          <a:stretch>
            <a:fillRect/>
          </a:stretch>
        </p:blipFill>
        <p:spPr>
          <a:xfrm>
            <a:off x="2070294" y="889243"/>
            <a:ext cx="7721405" cy="5735473"/>
          </a:xfrm>
          <a:prstGeom prst="rect">
            <a:avLst/>
          </a:prstGeom>
        </p:spPr>
      </p:pic>
    </p:spTree>
    <p:extLst>
      <p:ext uri="{BB962C8B-B14F-4D97-AF65-F5344CB8AC3E}">
        <p14:creationId xmlns:p14="http://schemas.microsoft.com/office/powerpoint/2010/main" val="1297724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15/9-F-15D</a:t>
            </a:r>
            <a:endParaRPr lang="en-US" dirty="0"/>
          </a:p>
        </p:txBody>
      </p:sp>
      <p:pic>
        <p:nvPicPr>
          <p:cNvPr id="3" name="Picture 2">
            <a:extLst>
              <a:ext uri="{FF2B5EF4-FFF2-40B4-BE49-F238E27FC236}">
                <a16:creationId xmlns:a16="http://schemas.microsoft.com/office/drawing/2014/main" id="{07E9C85A-08FA-4C4E-9A1A-DDAA4F40F10B}"/>
              </a:ext>
            </a:extLst>
          </p:cNvPr>
          <p:cNvPicPr>
            <a:picLocks noChangeAspect="1"/>
          </p:cNvPicPr>
          <p:nvPr/>
        </p:nvPicPr>
        <p:blipFill>
          <a:blip r:embed="rId2"/>
          <a:stretch>
            <a:fillRect/>
          </a:stretch>
        </p:blipFill>
        <p:spPr>
          <a:xfrm>
            <a:off x="750502" y="921513"/>
            <a:ext cx="10690996" cy="5611172"/>
          </a:xfrm>
          <a:prstGeom prst="rect">
            <a:avLst/>
          </a:prstGeom>
        </p:spPr>
      </p:pic>
      <p:sp>
        <p:nvSpPr>
          <p:cNvPr id="5" name="Rectangle 4">
            <a:extLst>
              <a:ext uri="{FF2B5EF4-FFF2-40B4-BE49-F238E27FC236}">
                <a16:creationId xmlns:a16="http://schemas.microsoft.com/office/drawing/2014/main" id="{8292CD78-ED23-49E6-8FEB-F896B7285ED3}"/>
              </a:ext>
            </a:extLst>
          </p:cNvPr>
          <p:cNvSpPr/>
          <p:nvPr/>
        </p:nvSpPr>
        <p:spPr>
          <a:xfrm>
            <a:off x="9483969" y="4384431"/>
            <a:ext cx="637736" cy="1377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FC777F-2CE2-4E19-9935-676D567E1669}"/>
              </a:ext>
            </a:extLst>
          </p:cNvPr>
          <p:cNvSpPr txBox="1"/>
          <p:nvPr/>
        </p:nvSpPr>
        <p:spPr>
          <a:xfrm>
            <a:off x="9136261" y="1614206"/>
            <a:ext cx="2305237" cy="1200329"/>
          </a:xfrm>
          <a:prstGeom prst="rect">
            <a:avLst/>
          </a:prstGeom>
          <a:noFill/>
        </p:spPr>
        <p:txBody>
          <a:bodyPr wrap="square" rtlCol="0">
            <a:spAutoFit/>
          </a:bodyPr>
          <a:lstStyle/>
          <a:p>
            <a:r>
              <a:rPr lang="en-US" dirty="0"/>
              <a:t>Water cut rises suddenly:</a:t>
            </a:r>
          </a:p>
          <a:p>
            <a:r>
              <a:rPr lang="en-US" dirty="0"/>
              <a:t>Opening of new perforations?</a:t>
            </a:r>
          </a:p>
        </p:txBody>
      </p:sp>
      <p:cxnSp>
        <p:nvCxnSpPr>
          <p:cNvPr id="13" name="Straight Arrow Connector 12">
            <a:extLst>
              <a:ext uri="{FF2B5EF4-FFF2-40B4-BE49-F238E27FC236}">
                <a16:creationId xmlns:a16="http://schemas.microsoft.com/office/drawing/2014/main" id="{0E96F148-BCEB-4464-91EB-54DEC71C140D}"/>
              </a:ext>
            </a:extLst>
          </p:cNvPr>
          <p:cNvCxnSpPr>
            <a:cxnSpLocks/>
          </p:cNvCxnSpPr>
          <p:nvPr/>
        </p:nvCxnSpPr>
        <p:spPr>
          <a:xfrm flipH="1">
            <a:off x="9941169" y="2814535"/>
            <a:ext cx="180536" cy="22029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3FC7E40E-AD97-4171-B4B7-8B9EAC7B3A78}"/>
              </a:ext>
            </a:extLst>
          </p:cNvPr>
          <p:cNvSpPr>
            <a:spLocks noGrp="1"/>
          </p:cNvSpPr>
          <p:nvPr>
            <p:ph type="sldNum" sz="quarter" idx="12"/>
          </p:nvPr>
        </p:nvSpPr>
        <p:spPr/>
        <p:txBody>
          <a:bodyPr/>
          <a:lstStyle/>
          <a:p>
            <a:fld id="{0CA3F920-23B9-446C-AA38-5396648BBF2B}" type="slidenum">
              <a:rPr lang="en-US" smtClean="0"/>
              <a:t>11</a:t>
            </a:fld>
            <a:endParaRPr lang="en-US"/>
          </a:p>
        </p:txBody>
      </p:sp>
    </p:spTree>
    <p:extLst>
      <p:ext uri="{BB962C8B-B14F-4D97-AF65-F5344CB8AC3E}">
        <p14:creationId xmlns:p14="http://schemas.microsoft.com/office/powerpoint/2010/main" val="2214193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 histogram&#10;&#10;Description automatically generated">
            <a:extLst>
              <a:ext uri="{FF2B5EF4-FFF2-40B4-BE49-F238E27FC236}">
                <a16:creationId xmlns:a16="http://schemas.microsoft.com/office/drawing/2014/main" id="{2ED4EB2E-C616-4B0C-B637-A5EA004AAE4E}"/>
              </a:ext>
            </a:extLst>
          </p:cNvPr>
          <p:cNvPicPr>
            <a:picLocks noChangeAspect="1"/>
          </p:cNvPicPr>
          <p:nvPr/>
        </p:nvPicPr>
        <p:blipFill>
          <a:blip r:embed="rId2"/>
          <a:stretch>
            <a:fillRect/>
          </a:stretch>
        </p:blipFill>
        <p:spPr>
          <a:xfrm>
            <a:off x="209910" y="244704"/>
            <a:ext cx="11772180" cy="6426103"/>
          </a:xfrm>
          <a:prstGeom prst="rect">
            <a:avLst/>
          </a:prstGeom>
        </p:spPr>
      </p:pic>
      <p:sp>
        <p:nvSpPr>
          <p:cNvPr id="2" name="Slide Number Placeholder 1">
            <a:extLst>
              <a:ext uri="{FF2B5EF4-FFF2-40B4-BE49-F238E27FC236}">
                <a16:creationId xmlns:a16="http://schemas.microsoft.com/office/drawing/2014/main" id="{ABB53EE1-6886-4552-BC67-D6207DF05847}"/>
              </a:ext>
            </a:extLst>
          </p:cNvPr>
          <p:cNvSpPr>
            <a:spLocks noGrp="1"/>
          </p:cNvSpPr>
          <p:nvPr>
            <p:ph type="sldNum" sz="quarter" idx="12"/>
          </p:nvPr>
        </p:nvSpPr>
        <p:spPr/>
        <p:txBody>
          <a:bodyPr/>
          <a:lstStyle/>
          <a:p>
            <a:fld id="{0CA3F920-23B9-446C-AA38-5396648BBF2B}" type="slidenum">
              <a:rPr lang="en-US" smtClean="0"/>
              <a:t>12</a:t>
            </a:fld>
            <a:endParaRPr lang="en-US"/>
          </a:p>
        </p:txBody>
      </p:sp>
    </p:spTree>
    <p:extLst>
      <p:ext uri="{BB962C8B-B14F-4D97-AF65-F5344CB8AC3E}">
        <p14:creationId xmlns:p14="http://schemas.microsoft.com/office/powerpoint/2010/main" val="322265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15/9-F-15D</a:t>
            </a:r>
            <a:endParaRPr lang="en-US" dirty="0"/>
          </a:p>
        </p:txBody>
      </p:sp>
      <p:pic>
        <p:nvPicPr>
          <p:cNvPr id="3" name="Picture 2">
            <a:extLst>
              <a:ext uri="{FF2B5EF4-FFF2-40B4-BE49-F238E27FC236}">
                <a16:creationId xmlns:a16="http://schemas.microsoft.com/office/drawing/2014/main" id="{11009A2C-0411-4DC4-9EB7-C3369FA95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59281" y="889473"/>
            <a:ext cx="9473437" cy="5686143"/>
          </a:xfrm>
          <a:prstGeom prst="rect">
            <a:avLst/>
          </a:prstGeom>
        </p:spPr>
      </p:pic>
      <p:sp>
        <p:nvSpPr>
          <p:cNvPr id="4" name="Oval 3">
            <a:extLst>
              <a:ext uri="{FF2B5EF4-FFF2-40B4-BE49-F238E27FC236}">
                <a16:creationId xmlns:a16="http://schemas.microsoft.com/office/drawing/2014/main" id="{7DD7D937-3D2F-4D46-BC0C-3528FFF2CCBE}"/>
              </a:ext>
            </a:extLst>
          </p:cNvPr>
          <p:cNvSpPr/>
          <p:nvPr/>
        </p:nvSpPr>
        <p:spPr>
          <a:xfrm>
            <a:off x="4791388" y="2357802"/>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DD79771-C9A7-4C78-8AF8-9286638D70CA}"/>
              </a:ext>
            </a:extLst>
          </p:cNvPr>
          <p:cNvSpPr/>
          <p:nvPr/>
        </p:nvSpPr>
        <p:spPr>
          <a:xfrm>
            <a:off x="6688089" y="2842220"/>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FFA446-2408-4C8D-A5A5-247BC4B519AA}"/>
              </a:ext>
            </a:extLst>
          </p:cNvPr>
          <p:cNvSpPr/>
          <p:nvPr/>
        </p:nvSpPr>
        <p:spPr>
          <a:xfrm>
            <a:off x="8541223" y="2624204"/>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E44DE9-185C-4176-B13B-2B4A556E630C}"/>
              </a:ext>
            </a:extLst>
          </p:cNvPr>
          <p:cNvSpPr/>
          <p:nvPr/>
        </p:nvSpPr>
        <p:spPr>
          <a:xfrm>
            <a:off x="7997073" y="2631031"/>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119E0D7-883B-425D-878C-4A919197C550}"/>
              </a:ext>
            </a:extLst>
          </p:cNvPr>
          <p:cNvSpPr txBox="1"/>
          <p:nvPr/>
        </p:nvSpPr>
        <p:spPr>
          <a:xfrm>
            <a:off x="4702629" y="2034189"/>
            <a:ext cx="832279" cy="276999"/>
          </a:xfrm>
          <a:prstGeom prst="rect">
            <a:avLst/>
          </a:prstGeom>
          <a:noFill/>
        </p:spPr>
        <p:txBody>
          <a:bodyPr wrap="none" rtlCol="0">
            <a:spAutoFit/>
          </a:bodyPr>
          <a:lstStyle/>
          <a:p>
            <a:r>
              <a:rPr lang="en-US" sz="1200" dirty="0"/>
              <a:t>Pres = 340</a:t>
            </a:r>
          </a:p>
        </p:txBody>
      </p:sp>
      <p:sp>
        <p:nvSpPr>
          <p:cNvPr id="14" name="TextBox 13">
            <a:extLst>
              <a:ext uri="{FF2B5EF4-FFF2-40B4-BE49-F238E27FC236}">
                <a16:creationId xmlns:a16="http://schemas.microsoft.com/office/drawing/2014/main" id="{113BE3D9-3545-49B0-9FF5-949537634042}"/>
              </a:ext>
            </a:extLst>
          </p:cNvPr>
          <p:cNvSpPr txBox="1"/>
          <p:nvPr/>
        </p:nvSpPr>
        <p:spPr>
          <a:xfrm>
            <a:off x="6286042" y="2310639"/>
            <a:ext cx="840295" cy="276999"/>
          </a:xfrm>
          <a:prstGeom prst="rect">
            <a:avLst/>
          </a:prstGeom>
          <a:noFill/>
        </p:spPr>
        <p:txBody>
          <a:bodyPr wrap="none" rtlCol="0">
            <a:spAutoFit/>
          </a:bodyPr>
          <a:lstStyle/>
          <a:p>
            <a:r>
              <a:rPr lang="en-US" sz="1200" dirty="0"/>
              <a:t>Pres = 290</a:t>
            </a:r>
          </a:p>
        </p:txBody>
      </p:sp>
      <p:sp>
        <p:nvSpPr>
          <p:cNvPr id="15" name="TextBox 14">
            <a:extLst>
              <a:ext uri="{FF2B5EF4-FFF2-40B4-BE49-F238E27FC236}">
                <a16:creationId xmlns:a16="http://schemas.microsoft.com/office/drawing/2014/main" id="{B02ED4B3-6670-429C-853E-DA29470D3DA7}"/>
              </a:ext>
            </a:extLst>
          </p:cNvPr>
          <p:cNvSpPr txBox="1"/>
          <p:nvPr/>
        </p:nvSpPr>
        <p:spPr>
          <a:xfrm>
            <a:off x="7292213" y="2154842"/>
            <a:ext cx="821059" cy="276999"/>
          </a:xfrm>
          <a:prstGeom prst="rect">
            <a:avLst/>
          </a:prstGeom>
          <a:noFill/>
        </p:spPr>
        <p:txBody>
          <a:bodyPr wrap="none" rtlCol="0">
            <a:spAutoFit/>
          </a:bodyPr>
          <a:lstStyle/>
          <a:p>
            <a:r>
              <a:rPr lang="en-US" sz="1200" dirty="0"/>
              <a:t>Pres = 310</a:t>
            </a:r>
          </a:p>
        </p:txBody>
      </p:sp>
      <p:sp>
        <p:nvSpPr>
          <p:cNvPr id="16" name="TextBox 15">
            <a:extLst>
              <a:ext uri="{FF2B5EF4-FFF2-40B4-BE49-F238E27FC236}">
                <a16:creationId xmlns:a16="http://schemas.microsoft.com/office/drawing/2014/main" id="{E5558FE1-4D91-4135-8C52-6C0F9709017B}"/>
              </a:ext>
            </a:extLst>
          </p:cNvPr>
          <p:cNvSpPr txBox="1"/>
          <p:nvPr/>
        </p:nvSpPr>
        <p:spPr>
          <a:xfrm>
            <a:off x="8119527" y="2208271"/>
            <a:ext cx="821059" cy="276999"/>
          </a:xfrm>
          <a:prstGeom prst="rect">
            <a:avLst/>
          </a:prstGeom>
          <a:noFill/>
        </p:spPr>
        <p:txBody>
          <a:bodyPr wrap="none" rtlCol="0">
            <a:spAutoFit/>
          </a:bodyPr>
          <a:lstStyle/>
          <a:p>
            <a:r>
              <a:rPr lang="en-US" sz="1200" dirty="0"/>
              <a:t>Pres = 310</a:t>
            </a:r>
          </a:p>
        </p:txBody>
      </p:sp>
      <p:cxnSp>
        <p:nvCxnSpPr>
          <p:cNvPr id="18" name="Straight Arrow Connector 17">
            <a:extLst>
              <a:ext uri="{FF2B5EF4-FFF2-40B4-BE49-F238E27FC236}">
                <a16:creationId xmlns:a16="http://schemas.microsoft.com/office/drawing/2014/main" id="{F92BB4DF-6F3D-4771-A11B-760B2205BD00}"/>
              </a:ext>
            </a:extLst>
          </p:cNvPr>
          <p:cNvCxnSpPr/>
          <p:nvPr/>
        </p:nvCxnSpPr>
        <p:spPr>
          <a:xfrm>
            <a:off x="4632960" y="2676750"/>
            <a:ext cx="0" cy="1982336"/>
          </a:xfrm>
          <a:prstGeom prst="straightConnector1">
            <a:avLst/>
          </a:prstGeom>
          <a:ln w="28575">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5305F77-86DF-47BB-8256-5EA804780E2B}"/>
              </a:ext>
            </a:extLst>
          </p:cNvPr>
          <p:cNvSpPr txBox="1"/>
          <p:nvPr/>
        </p:nvSpPr>
        <p:spPr>
          <a:xfrm>
            <a:off x="4820695" y="4005943"/>
            <a:ext cx="2024721" cy="369332"/>
          </a:xfrm>
          <a:prstGeom prst="rect">
            <a:avLst/>
          </a:prstGeom>
          <a:noFill/>
        </p:spPr>
        <p:txBody>
          <a:bodyPr wrap="none" rtlCol="0">
            <a:spAutoFit/>
          </a:bodyPr>
          <a:lstStyle/>
          <a:p>
            <a:r>
              <a:rPr lang="en-US" dirty="0">
                <a:solidFill>
                  <a:schemeClr val="bg1">
                    <a:lumMod val="65000"/>
                  </a:schemeClr>
                </a:solidFill>
              </a:rPr>
              <a:t>Delta Pres = 187,79 </a:t>
            </a:r>
          </a:p>
        </p:txBody>
      </p:sp>
      <p:sp>
        <p:nvSpPr>
          <p:cNvPr id="5" name="Slide Number Placeholder 4">
            <a:extLst>
              <a:ext uri="{FF2B5EF4-FFF2-40B4-BE49-F238E27FC236}">
                <a16:creationId xmlns:a16="http://schemas.microsoft.com/office/drawing/2014/main" id="{CD73F14D-C699-46D2-AB80-6A15F1E6C20E}"/>
              </a:ext>
            </a:extLst>
          </p:cNvPr>
          <p:cNvSpPr>
            <a:spLocks noGrp="1"/>
          </p:cNvSpPr>
          <p:nvPr>
            <p:ph type="sldNum" sz="quarter" idx="12"/>
          </p:nvPr>
        </p:nvSpPr>
        <p:spPr/>
        <p:txBody>
          <a:bodyPr/>
          <a:lstStyle/>
          <a:p>
            <a:fld id="{0CA3F920-23B9-446C-AA38-5396648BBF2B}" type="slidenum">
              <a:rPr lang="en-US" smtClean="0"/>
              <a:t>13</a:t>
            </a:fld>
            <a:endParaRPr lang="en-US"/>
          </a:p>
        </p:txBody>
      </p:sp>
    </p:spTree>
    <p:extLst>
      <p:ext uri="{BB962C8B-B14F-4D97-AF65-F5344CB8AC3E}">
        <p14:creationId xmlns:p14="http://schemas.microsoft.com/office/powerpoint/2010/main" val="184848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15/9-F-14</a:t>
            </a:r>
            <a:endParaRPr lang="en-US" dirty="0"/>
          </a:p>
        </p:txBody>
      </p:sp>
      <p:pic>
        <p:nvPicPr>
          <p:cNvPr id="5" name="Picture 4">
            <a:extLst>
              <a:ext uri="{FF2B5EF4-FFF2-40B4-BE49-F238E27FC236}">
                <a16:creationId xmlns:a16="http://schemas.microsoft.com/office/drawing/2014/main" id="{E5CE0C69-9BBF-447E-AEFF-D0465B9F7CD4}"/>
              </a:ext>
            </a:extLst>
          </p:cNvPr>
          <p:cNvPicPr>
            <a:picLocks noChangeAspect="1"/>
          </p:cNvPicPr>
          <p:nvPr/>
        </p:nvPicPr>
        <p:blipFill>
          <a:blip r:embed="rId2"/>
          <a:stretch>
            <a:fillRect/>
          </a:stretch>
        </p:blipFill>
        <p:spPr>
          <a:xfrm>
            <a:off x="531245" y="921513"/>
            <a:ext cx="11129509" cy="5544262"/>
          </a:xfrm>
          <a:prstGeom prst="rect">
            <a:avLst/>
          </a:prstGeom>
        </p:spPr>
      </p:pic>
      <p:sp>
        <p:nvSpPr>
          <p:cNvPr id="4" name="Rectangle 3">
            <a:extLst>
              <a:ext uri="{FF2B5EF4-FFF2-40B4-BE49-F238E27FC236}">
                <a16:creationId xmlns:a16="http://schemas.microsoft.com/office/drawing/2014/main" id="{2BD6A6EA-24ED-400D-81E0-1D86EB2E7313}"/>
              </a:ext>
            </a:extLst>
          </p:cNvPr>
          <p:cNvSpPr/>
          <p:nvPr/>
        </p:nvSpPr>
        <p:spPr>
          <a:xfrm>
            <a:off x="6418217" y="3429000"/>
            <a:ext cx="1080032" cy="2244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F67223-A826-4747-AFF7-CF4A0378600D}"/>
              </a:ext>
            </a:extLst>
          </p:cNvPr>
          <p:cNvSpPr txBox="1"/>
          <p:nvPr/>
        </p:nvSpPr>
        <p:spPr>
          <a:xfrm>
            <a:off x="6095999" y="2977661"/>
            <a:ext cx="2388795" cy="369332"/>
          </a:xfrm>
          <a:prstGeom prst="rect">
            <a:avLst/>
          </a:prstGeom>
          <a:noFill/>
        </p:spPr>
        <p:txBody>
          <a:bodyPr wrap="none" rtlCol="0">
            <a:spAutoFit/>
          </a:bodyPr>
          <a:lstStyle/>
          <a:p>
            <a:r>
              <a:rPr lang="en-US" dirty="0"/>
              <a:t>Flush production effect</a:t>
            </a:r>
          </a:p>
        </p:txBody>
      </p:sp>
      <p:cxnSp>
        <p:nvCxnSpPr>
          <p:cNvPr id="7" name="Straight Arrow Connector 6">
            <a:extLst>
              <a:ext uri="{FF2B5EF4-FFF2-40B4-BE49-F238E27FC236}">
                <a16:creationId xmlns:a16="http://schemas.microsoft.com/office/drawing/2014/main" id="{1687EC27-2AC3-45A2-BE49-72B84EBF22A0}"/>
              </a:ext>
            </a:extLst>
          </p:cNvPr>
          <p:cNvCxnSpPr/>
          <p:nvPr/>
        </p:nvCxnSpPr>
        <p:spPr>
          <a:xfrm flipH="1">
            <a:off x="2011680" y="1593669"/>
            <a:ext cx="470263" cy="1149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E838E9A-F6AB-4639-848A-5B483FCB48A8}"/>
              </a:ext>
            </a:extLst>
          </p:cNvPr>
          <p:cNvSpPr txBox="1"/>
          <p:nvPr/>
        </p:nvSpPr>
        <p:spPr>
          <a:xfrm>
            <a:off x="2599592" y="1143969"/>
            <a:ext cx="8717281" cy="646331"/>
          </a:xfrm>
          <a:prstGeom prst="rect">
            <a:avLst/>
          </a:prstGeom>
          <a:noFill/>
        </p:spPr>
        <p:txBody>
          <a:bodyPr wrap="square" rtlCol="0">
            <a:spAutoFit/>
          </a:bodyPr>
          <a:lstStyle/>
          <a:p>
            <a:r>
              <a:rPr lang="en-US" dirty="0"/>
              <a:t>Increase in production tied to start of second injection</a:t>
            </a:r>
          </a:p>
          <a:p>
            <a:r>
              <a:rPr lang="en-US" dirty="0"/>
              <a:t>Could be related to choke opening too</a:t>
            </a:r>
          </a:p>
        </p:txBody>
      </p:sp>
      <p:sp>
        <p:nvSpPr>
          <p:cNvPr id="6" name="Slide Number Placeholder 5">
            <a:extLst>
              <a:ext uri="{FF2B5EF4-FFF2-40B4-BE49-F238E27FC236}">
                <a16:creationId xmlns:a16="http://schemas.microsoft.com/office/drawing/2014/main" id="{7523958F-0AD7-4026-97F7-BABD3F8E5DA9}"/>
              </a:ext>
            </a:extLst>
          </p:cNvPr>
          <p:cNvSpPr>
            <a:spLocks noGrp="1"/>
          </p:cNvSpPr>
          <p:nvPr>
            <p:ph type="sldNum" sz="quarter" idx="12"/>
          </p:nvPr>
        </p:nvSpPr>
        <p:spPr/>
        <p:txBody>
          <a:bodyPr/>
          <a:lstStyle/>
          <a:p>
            <a:fld id="{0CA3F920-23B9-446C-AA38-5396648BBF2B}" type="slidenum">
              <a:rPr lang="en-US" smtClean="0"/>
              <a:t>14</a:t>
            </a:fld>
            <a:endParaRPr lang="en-US"/>
          </a:p>
        </p:txBody>
      </p:sp>
    </p:spTree>
    <p:extLst>
      <p:ext uri="{BB962C8B-B14F-4D97-AF65-F5344CB8AC3E}">
        <p14:creationId xmlns:p14="http://schemas.microsoft.com/office/powerpoint/2010/main" val="370598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660C44-058C-4BBC-8921-589661F77BD7}"/>
              </a:ext>
            </a:extLst>
          </p:cNvPr>
          <p:cNvSpPr txBox="1"/>
          <p:nvPr/>
        </p:nvSpPr>
        <p:spPr>
          <a:xfrm>
            <a:off x="9841841" y="2595651"/>
            <a:ext cx="22399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Gradual rise of downhole pressure is associated to the rise of borehole fluid density. Increase in choke size would have inverse effect</a:t>
            </a:r>
          </a:p>
        </p:txBody>
      </p:sp>
      <p:pic>
        <p:nvPicPr>
          <p:cNvPr id="10" name="Picture 10" descr="Chart, scatter chart&#10;&#10;Description automatically generated">
            <a:extLst>
              <a:ext uri="{FF2B5EF4-FFF2-40B4-BE49-F238E27FC236}">
                <a16:creationId xmlns:a16="http://schemas.microsoft.com/office/drawing/2014/main" id="{7189A8F7-0F7E-4ED1-A09C-B2200788BBD0}"/>
              </a:ext>
            </a:extLst>
          </p:cNvPr>
          <p:cNvPicPr>
            <a:picLocks noChangeAspect="1"/>
          </p:cNvPicPr>
          <p:nvPr/>
        </p:nvPicPr>
        <p:blipFill>
          <a:blip r:embed="rId2"/>
          <a:stretch>
            <a:fillRect/>
          </a:stretch>
        </p:blipFill>
        <p:spPr>
          <a:xfrm>
            <a:off x="209910" y="235797"/>
            <a:ext cx="9644331" cy="6400785"/>
          </a:xfrm>
          <a:prstGeom prst="rect">
            <a:avLst/>
          </a:prstGeom>
        </p:spPr>
      </p:pic>
      <p:sp>
        <p:nvSpPr>
          <p:cNvPr id="6" name="Oval 5">
            <a:extLst>
              <a:ext uri="{FF2B5EF4-FFF2-40B4-BE49-F238E27FC236}">
                <a16:creationId xmlns:a16="http://schemas.microsoft.com/office/drawing/2014/main" id="{1AC163DB-B2F0-4D5D-8DB5-7F5F17CED18B}"/>
              </a:ext>
            </a:extLst>
          </p:cNvPr>
          <p:cNvSpPr/>
          <p:nvPr/>
        </p:nvSpPr>
        <p:spPr>
          <a:xfrm>
            <a:off x="5221857" y="1922256"/>
            <a:ext cx="3220524" cy="39537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447DCFE-8F3D-4966-BEEF-6F433F5BE359}"/>
              </a:ext>
            </a:extLst>
          </p:cNvPr>
          <p:cNvSpPr>
            <a:spLocks noGrp="1"/>
          </p:cNvSpPr>
          <p:nvPr>
            <p:ph type="sldNum" sz="quarter" idx="12"/>
          </p:nvPr>
        </p:nvSpPr>
        <p:spPr/>
        <p:txBody>
          <a:bodyPr/>
          <a:lstStyle/>
          <a:p>
            <a:fld id="{0CA3F920-23B9-446C-AA38-5396648BBF2B}" type="slidenum">
              <a:rPr lang="en-US" smtClean="0"/>
              <a:t>15</a:t>
            </a:fld>
            <a:endParaRPr lang="en-US"/>
          </a:p>
        </p:txBody>
      </p:sp>
    </p:spTree>
    <p:extLst>
      <p:ext uri="{BB962C8B-B14F-4D97-AF65-F5344CB8AC3E}">
        <p14:creationId xmlns:p14="http://schemas.microsoft.com/office/powerpoint/2010/main" val="112292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 histogram&#10;&#10;Description automatically generated">
            <a:extLst>
              <a:ext uri="{FF2B5EF4-FFF2-40B4-BE49-F238E27FC236}">
                <a16:creationId xmlns:a16="http://schemas.microsoft.com/office/drawing/2014/main" id="{AC7E0E70-0EA8-429A-BCA2-7B2555C00035}"/>
              </a:ext>
            </a:extLst>
          </p:cNvPr>
          <p:cNvPicPr>
            <a:picLocks noChangeAspect="1"/>
          </p:cNvPicPr>
          <p:nvPr/>
        </p:nvPicPr>
        <p:blipFill>
          <a:blip r:embed="rId2"/>
          <a:stretch>
            <a:fillRect/>
          </a:stretch>
        </p:blipFill>
        <p:spPr>
          <a:xfrm>
            <a:off x="166778" y="232635"/>
            <a:ext cx="11800934" cy="6363974"/>
          </a:xfrm>
          <a:prstGeom prst="rect">
            <a:avLst/>
          </a:prstGeom>
        </p:spPr>
      </p:pic>
      <p:sp>
        <p:nvSpPr>
          <p:cNvPr id="2" name="Slide Number Placeholder 1">
            <a:extLst>
              <a:ext uri="{FF2B5EF4-FFF2-40B4-BE49-F238E27FC236}">
                <a16:creationId xmlns:a16="http://schemas.microsoft.com/office/drawing/2014/main" id="{027FF520-D711-4263-86CF-FF609833F69D}"/>
              </a:ext>
            </a:extLst>
          </p:cNvPr>
          <p:cNvSpPr>
            <a:spLocks noGrp="1"/>
          </p:cNvSpPr>
          <p:nvPr>
            <p:ph type="sldNum" sz="quarter" idx="12"/>
          </p:nvPr>
        </p:nvSpPr>
        <p:spPr/>
        <p:txBody>
          <a:bodyPr/>
          <a:lstStyle/>
          <a:p>
            <a:fld id="{0CA3F920-23B9-446C-AA38-5396648BBF2B}" type="slidenum">
              <a:rPr lang="en-US" smtClean="0"/>
              <a:t>16</a:t>
            </a:fld>
            <a:endParaRPr lang="en-US"/>
          </a:p>
        </p:txBody>
      </p:sp>
    </p:spTree>
    <p:extLst>
      <p:ext uri="{BB962C8B-B14F-4D97-AF65-F5344CB8AC3E}">
        <p14:creationId xmlns:p14="http://schemas.microsoft.com/office/powerpoint/2010/main" val="4154168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latin typeface="Arial" panose="020B0604020202020204" pitchFamily="34" charset="0"/>
                <a:cs typeface="Arial" panose="020B0604020202020204" pitchFamily="34" charset="0"/>
              </a:rPr>
              <a:t>15/9-F-14</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1009A2C-0411-4DC4-9EB7-C3369FA9557D}"/>
              </a:ext>
            </a:extLst>
          </p:cNvPr>
          <p:cNvPicPr>
            <a:picLocks noChangeAspect="1"/>
          </p:cNvPicPr>
          <p:nvPr/>
        </p:nvPicPr>
        <p:blipFill>
          <a:blip r:embed="rId2"/>
          <a:stretch>
            <a:fillRect/>
          </a:stretch>
        </p:blipFill>
        <p:spPr>
          <a:xfrm>
            <a:off x="1359281" y="870858"/>
            <a:ext cx="9473437" cy="5723374"/>
          </a:xfrm>
          <a:prstGeom prst="rect">
            <a:avLst/>
          </a:prstGeom>
        </p:spPr>
      </p:pic>
      <p:sp>
        <p:nvSpPr>
          <p:cNvPr id="4" name="TextBox 3">
            <a:extLst>
              <a:ext uri="{FF2B5EF4-FFF2-40B4-BE49-F238E27FC236}">
                <a16:creationId xmlns:a16="http://schemas.microsoft.com/office/drawing/2014/main" id="{17A9DECE-F0FA-4DB2-968C-C8F4A18F8F67}"/>
              </a:ext>
            </a:extLst>
          </p:cNvPr>
          <p:cNvSpPr txBox="1"/>
          <p:nvPr/>
        </p:nvSpPr>
        <p:spPr>
          <a:xfrm>
            <a:off x="5326764" y="1093314"/>
            <a:ext cx="6489918"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Why is there an Upward trend of BHFP?</a:t>
            </a:r>
          </a:p>
          <a:p>
            <a:r>
              <a:rPr lang="en-US"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rPr>
              <a:t>Stable reservoir pressure but Water cut</a:t>
            </a:r>
          </a:p>
          <a:p>
            <a:r>
              <a:rPr lang="en-US" dirty="0">
                <a:latin typeface="Arial" panose="020B0604020202020204" pitchFamily="34" charset="0"/>
                <a:cs typeface="Arial" panose="020B0604020202020204" pitchFamily="34" charset="0"/>
              </a:rPr>
              <a:t>increasing so bigger BHFP due to rising borehole fluid density</a:t>
            </a:r>
          </a:p>
        </p:txBody>
      </p:sp>
      <p:sp>
        <p:nvSpPr>
          <p:cNvPr id="5" name="Slide Number Placeholder 4">
            <a:extLst>
              <a:ext uri="{FF2B5EF4-FFF2-40B4-BE49-F238E27FC236}">
                <a16:creationId xmlns:a16="http://schemas.microsoft.com/office/drawing/2014/main" id="{1CD3FA7E-3B84-44CD-BA70-7D09FFD6EA9F}"/>
              </a:ext>
            </a:extLst>
          </p:cNvPr>
          <p:cNvSpPr>
            <a:spLocks noGrp="1"/>
          </p:cNvSpPr>
          <p:nvPr>
            <p:ph type="sldNum" sz="quarter" idx="12"/>
          </p:nvPr>
        </p:nvSpPr>
        <p:spPr/>
        <p:txBody>
          <a:bodyPr/>
          <a:lstStyle/>
          <a:p>
            <a:fld id="{0CA3F920-23B9-446C-AA38-5396648BBF2B}" type="slidenum">
              <a:rPr lang="en-US" smtClean="0"/>
              <a:t>17</a:t>
            </a:fld>
            <a:endParaRPr lang="en-US"/>
          </a:p>
        </p:txBody>
      </p:sp>
    </p:spTree>
    <p:extLst>
      <p:ext uri="{BB962C8B-B14F-4D97-AF65-F5344CB8AC3E}">
        <p14:creationId xmlns:p14="http://schemas.microsoft.com/office/powerpoint/2010/main" val="205828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15/9-F-12</a:t>
            </a:r>
            <a:endParaRPr lang="en-US" dirty="0"/>
          </a:p>
        </p:txBody>
      </p:sp>
      <p:pic>
        <p:nvPicPr>
          <p:cNvPr id="3" name="Picture 2">
            <a:extLst>
              <a:ext uri="{FF2B5EF4-FFF2-40B4-BE49-F238E27FC236}">
                <a16:creationId xmlns:a16="http://schemas.microsoft.com/office/drawing/2014/main" id="{FC91B629-5748-4BFF-A6D9-72B4CFBDAB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95560" y="921513"/>
            <a:ext cx="10432167" cy="5523249"/>
          </a:xfrm>
          <a:prstGeom prst="rect">
            <a:avLst/>
          </a:prstGeom>
        </p:spPr>
      </p:pic>
      <p:sp>
        <p:nvSpPr>
          <p:cNvPr id="4" name="Rectangle 3">
            <a:extLst>
              <a:ext uri="{FF2B5EF4-FFF2-40B4-BE49-F238E27FC236}">
                <a16:creationId xmlns:a16="http://schemas.microsoft.com/office/drawing/2014/main" id="{FB7614CE-041A-4230-A126-8BB9AD4BC627}"/>
              </a:ext>
            </a:extLst>
          </p:cNvPr>
          <p:cNvSpPr/>
          <p:nvPr/>
        </p:nvSpPr>
        <p:spPr>
          <a:xfrm>
            <a:off x="7367954" y="4941277"/>
            <a:ext cx="615461" cy="750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B39A0F-12D7-454B-973C-B05CFDD1CAD5}"/>
              </a:ext>
            </a:extLst>
          </p:cNvPr>
          <p:cNvSpPr/>
          <p:nvPr/>
        </p:nvSpPr>
        <p:spPr>
          <a:xfrm>
            <a:off x="8732791" y="4894384"/>
            <a:ext cx="615461" cy="750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F11C3E7-F5E2-41DF-964C-A3881B8A73A8}"/>
              </a:ext>
            </a:extLst>
          </p:cNvPr>
          <p:cNvCxnSpPr>
            <a:cxnSpLocks/>
          </p:cNvCxnSpPr>
          <p:nvPr/>
        </p:nvCxnSpPr>
        <p:spPr>
          <a:xfrm flipH="1">
            <a:off x="1976846" y="1638114"/>
            <a:ext cx="62161" cy="16101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C60E94-C8A4-4455-A377-D44562EFF90D}"/>
              </a:ext>
            </a:extLst>
          </p:cNvPr>
          <p:cNvSpPr txBox="1"/>
          <p:nvPr/>
        </p:nvSpPr>
        <p:spPr>
          <a:xfrm>
            <a:off x="246185" y="834728"/>
            <a:ext cx="4035963" cy="646331"/>
          </a:xfrm>
          <a:prstGeom prst="rect">
            <a:avLst/>
          </a:prstGeom>
          <a:noFill/>
        </p:spPr>
        <p:txBody>
          <a:bodyPr wrap="square" rtlCol="0">
            <a:spAutoFit/>
          </a:bodyPr>
          <a:lstStyle/>
          <a:p>
            <a:r>
              <a:rPr lang="en-US" dirty="0"/>
              <a:t>Increase in production shortly after start of first injection</a:t>
            </a:r>
          </a:p>
        </p:txBody>
      </p:sp>
      <p:cxnSp>
        <p:nvCxnSpPr>
          <p:cNvPr id="10" name="Straight Arrow Connector 9">
            <a:extLst>
              <a:ext uri="{FF2B5EF4-FFF2-40B4-BE49-F238E27FC236}">
                <a16:creationId xmlns:a16="http://schemas.microsoft.com/office/drawing/2014/main" id="{CCCCB47D-C53C-4207-84DD-BC55DD964E87}"/>
              </a:ext>
            </a:extLst>
          </p:cNvPr>
          <p:cNvCxnSpPr>
            <a:cxnSpLocks/>
          </p:cNvCxnSpPr>
          <p:nvPr/>
        </p:nvCxnSpPr>
        <p:spPr>
          <a:xfrm flipH="1">
            <a:off x="2499361" y="1959429"/>
            <a:ext cx="1480456" cy="12563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23EEB3-BF64-4677-B28B-4168A31FE399}"/>
              </a:ext>
            </a:extLst>
          </p:cNvPr>
          <p:cNvSpPr txBox="1"/>
          <p:nvPr/>
        </p:nvSpPr>
        <p:spPr>
          <a:xfrm>
            <a:off x="3947452" y="1303513"/>
            <a:ext cx="4035963" cy="646331"/>
          </a:xfrm>
          <a:prstGeom prst="rect">
            <a:avLst/>
          </a:prstGeom>
          <a:noFill/>
        </p:spPr>
        <p:txBody>
          <a:bodyPr wrap="square" rtlCol="0">
            <a:spAutoFit/>
          </a:bodyPr>
          <a:lstStyle/>
          <a:p>
            <a:r>
              <a:rPr lang="en-US" dirty="0"/>
              <a:t>Increase in production after incremental start of second injection</a:t>
            </a:r>
          </a:p>
        </p:txBody>
      </p:sp>
      <p:sp>
        <p:nvSpPr>
          <p:cNvPr id="13" name="Rectangle 12">
            <a:extLst>
              <a:ext uri="{FF2B5EF4-FFF2-40B4-BE49-F238E27FC236}">
                <a16:creationId xmlns:a16="http://schemas.microsoft.com/office/drawing/2014/main" id="{F0109CB4-CEA0-4C81-A836-5ED95DEA64BE}"/>
              </a:ext>
            </a:extLst>
          </p:cNvPr>
          <p:cNvSpPr/>
          <p:nvPr/>
        </p:nvSpPr>
        <p:spPr>
          <a:xfrm>
            <a:off x="6211644" y="4908157"/>
            <a:ext cx="615461" cy="750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1CF11B-4F81-4006-A8B8-04BFA968E30C}"/>
              </a:ext>
            </a:extLst>
          </p:cNvPr>
          <p:cNvSpPr/>
          <p:nvPr/>
        </p:nvSpPr>
        <p:spPr>
          <a:xfrm>
            <a:off x="5154537" y="4336868"/>
            <a:ext cx="615461" cy="1367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10F3A6-95A3-4093-88D1-A93270F69447}"/>
              </a:ext>
            </a:extLst>
          </p:cNvPr>
          <p:cNvSpPr txBox="1"/>
          <p:nvPr/>
        </p:nvSpPr>
        <p:spPr>
          <a:xfrm>
            <a:off x="8850923" y="4431323"/>
            <a:ext cx="1689886" cy="369332"/>
          </a:xfrm>
          <a:prstGeom prst="rect">
            <a:avLst/>
          </a:prstGeom>
          <a:noFill/>
        </p:spPr>
        <p:txBody>
          <a:bodyPr wrap="none" rtlCol="0">
            <a:spAutoFit/>
          </a:bodyPr>
          <a:lstStyle/>
          <a:p>
            <a:r>
              <a:rPr lang="en-US" dirty="0"/>
              <a:t>Zonal isolation?</a:t>
            </a:r>
          </a:p>
        </p:txBody>
      </p:sp>
      <p:cxnSp>
        <p:nvCxnSpPr>
          <p:cNvPr id="15" name="Straight Arrow Connector 14">
            <a:extLst>
              <a:ext uri="{FF2B5EF4-FFF2-40B4-BE49-F238E27FC236}">
                <a16:creationId xmlns:a16="http://schemas.microsoft.com/office/drawing/2014/main" id="{4965C050-9162-4512-B711-5704C672B961}"/>
              </a:ext>
            </a:extLst>
          </p:cNvPr>
          <p:cNvCxnSpPr>
            <a:cxnSpLocks/>
          </p:cNvCxnSpPr>
          <p:nvPr/>
        </p:nvCxnSpPr>
        <p:spPr>
          <a:xfrm flipH="1">
            <a:off x="5483088" y="2725615"/>
            <a:ext cx="2192596" cy="15857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9F176-4A8E-4D55-BDAF-0D4CBFFCA0E3}"/>
              </a:ext>
            </a:extLst>
          </p:cNvPr>
          <p:cNvCxnSpPr>
            <a:cxnSpLocks/>
          </p:cNvCxnSpPr>
          <p:nvPr/>
        </p:nvCxnSpPr>
        <p:spPr>
          <a:xfrm flipH="1">
            <a:off x="6422004" y="2963146"/>
            <a:ext cx="1722699" cy="19312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BA50EB3-7034-45BC-B65B-E10007438802}"/>
              </a:ext>
            </a:extLst>
          </p:cNvPr>
          <p:cNvCxnSpPr>
            <a:cxnSpLocks/>
          </p:cNvCxnSpPr>
          <p:nvPr/>
        </p:nvCxnSpPr>
        <p:spPr>
          <a:xfrm flipH="1">
            <a:off x="7701243" y="3050931"/>
            <a:ext cx="773761" cy="18931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2BE05DF-F126-4E0E-81F0-E5EF5F1864CD}"/>
              </a:ext>
            </a:extLst>
          </p:cNvPr>
          <p:cNvSpPr txBox="1"/>
          <p:nvPr/>
        </p:nvSpPr>
        <p:spPr>
          <a:xfrm>
            <a:off x="7309454" y="2173859"/>
            <a:ext cx="2977545" cy="369332"/>
          </a:xfrm>
          <a:prstGeom prst="rect">
            <a:avLst/>
          </a:prstGeom>
          <a:noFill/>
        </p:spPr>
        <p:txBody>
          <a:bodyPr wrap="square" rtlCol="0">
            <a:spAutoFit/>
          </a:bodyPr>
          <a:lstStyle/>
          <a:p>
            <a:r>
              <a:rPr lang="en-US" dirty="0"/>
              <a:t>Maintenance / workover?</a:t>
            </a:r>
          </a:p>
        </p:txBody>
      </p:sp>
      <p:sp>
        <p:nvSpPr>
          <p:cNvPr id="9" name="Slide Number Placeholder 8">
            <a:extLst>
              <a:ext uri="{FF2B5EF4-FFF2-40B4-BE49-F238E27FC236}">
                <a16:creationId xmlns:a16="http://schemas.microsoft.com/office/drawing/2014/main" id="{D2654331-814E-4280-A69D-338E8DD0EEA5}"/>
              </a:ext>
            </a:extLst>
          </p:cNvPr>
          <p:cNvSpPr>
            <a:spLocks noGrp="1"/>
          </p:cNvSpPr>
          <p:nvPr>
            <p:ph type="sldNum" sz="quarter" idx="12"/>
          </p:nvPr>
        </p:nvSpPr>
        <p:spPr/>
        <p:txBody>
          <a:bodyPr/>
          <a:lstStyle/>
          <a:p>
            <a:fld id="{0CA3F920-23B9-446C-AA38-5396648BBF2B}" type="slidenum">
              <a:rPr lang="en-US" smtClean="0"/>
              <a:t>18</a:t>
            </a:fld>
            <a:endParaRPr lang="en-US"/>
          </a:p>
        </p:txBody>
      </p:sp>
    </p:spTree>
    <p:extLst>
      <p:ext uri="{BB962C8B-B14F-4D97-AF65-F5344CB8AC3E}">
        <p14:creationId xmlns:p14="http://schemas.microsoft.com/office/powerpoint/2010/main" val="326513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09A0A72A-54D1-4677-9326-02792179F109}"/>
              </a:ext>
            </a:extLst>
          </p:cNvPr>
          <p:cNvPicPr>
            <a:picLocks noChangeAspect="1"/>
          </p:cNvPicPr>
          <p:nvPr/>
        </p:nvPicPr>
        <p:blipFill>
          <a:blip r:embed="rId2"/>
          <a:stretch>
            <a:fillRect/>
          </a:stretch>
        </p:blipFill>
        <p:spPr>
          <a:xfrm>
            <a:off x="209910" y="247013"/>
            <a:ext cx="11772180" cy="6450237"/>
          </a:xfrm>
          <a:prstGeom prst="rect">
            <a:avLst/>
          </a:prstGeom>
        </p:spPr>
      </p:pic>
      <p:sp>
        <p:nvSpPr>
          <p:cNvPr id="2" name="Slide Number Placeholder 1">
            <a:extLst>
              <a:ext uri="{FF2B5EF4-FFF2-40B4-BE49-F238E27FC236}">
                <a16:creationId xmlns:a16="http://schemas.microsoft.com/office/drawing/2014/main" id="{5AFA3BBC-93D3-4B44-8C64-A97168BA45C4}"/>
              </a:ext>
            </a:extLst>
          </p:cNvPr>
          <p:cNvSpPr>
            <a:spLocks noGrp="1"/>
          </p:cNvSpPr>
          <p:nvPr>
            <p:ph type="sldNum" sz="quarter" idx="12"/>
          </p:nvPr>
        </p:nvSpPr>
        <p:spPr/>
        <p:txBody>
          <a:bodyPr/>
          <a:lstStyle/>
          <a:p>
            <a:fld id="{0CA3F920-23B9-446C-AA38-5396648BBF2B}" type="slidenum">
              <a:rPr lang="en-US" smtClean="0"/>
              <a:t>19</a:t>
            </a:fld>
            <a:endParaRPr lang="en-US"/>
          </a:p>
        </p:txBody>
      </p:sp>
    </p:spTree>
    <p:extLst>
      <p:ext uri="{BB962C8B-B14F-4D97-AF65-F5344CB8AC3E}">
        <p14:creationId xmlns:p14="http://schemas.microsoft.com/office/powerpoint/2010/main" val="292740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AFC4840-47CB-4B04-8AA7-ACC69AFE36FA}"/>
              </a:ext>
            </a:extLst>
          </p:cNvPr>
          <p:cNvSpPr>
            <a:spLocks noGrp="1"/>
          </p:cNvSpPr>
          <p:nvPr>
            <p:ph type="title"/>
          </p:nvPr>
        </p:nvSpPr>
        <p:spPr>
          <a:xfrm>
            <a:off x="228600" y="237366"/>
            <a:ext cx="9875520" cy="644666"/>
          </a:xfrm>
        </p:spPr>
        <p:txBody>
          <a:bodyPr>
            <a:normAutofit fontScale="90000"/>
          </a:bodyPr>
          <a:lstStyle/>
          <a:p>
            <a:r>
              <a:rPr lang="en-US" b="1">
                <a:effectLst/>
              </a:rPr>
              <a:t>Volve field: maps</a:t>
            </a:r>
            <a:endParaRPr lang="en-US"/>
          </a:p>
        </p:txBody>
      </p:sp>
      <p:pic>
        <p:nvPicPr>
          <p:cNvPr id="16" name="Picture 15">
            <a:extLst>
              <a:ext uri="{FF2B5EF4-FFF2-40B4-BE49-F238E27FC236}">
                <a16:creationId xmlns:a16="http://schemas.microsoft.com/office/drawing/2014/main" id="{95BAE963-014D-47D3-BEE2-8DDB1455938F}"/>
              </a:ext>
            </a:extLst>
          </p:cNvPr>
          <p:cNvPicPr>
            <a:picLocks noChangeAspect="1"/>
          </p:cNvPicPr>
          <p:nvPr/>
        </p:nvPicPr>
        <p:blipFill rotWithShape="1">
          <a:blip r:embed="rId2"/>
          <a:srcRect b="1761"/>
          <a:stretch/>
        </p:blipFill>
        <p:spPr>
          <a:xfrm>
            <a:off x="662355" y="835568"/>
            <a:ext cx="10580077" cy="5723494"/>
          </a:xfrm>
          <a:prstGeom prst="rect">
            <a:avLst/>
          </a:prstGeom>
        </p:spPr>
      </p:pic>
      <p:cxnSp>
        <p:nvCxnSpPr>
          <p:cNvPr id="20" name="Straight Arrow Connector 19">
            <a:extLst>
              <a:ext uri="{FF2B5EF4-FFF2-40B4-BE49-F238E27FC236}">
                <a16:creationId xmlns:a16="http://schemas.microsoft.com/office/drawing/2014/main" id="{06677932-B02F-4011-97B5-E8365E60BB47}"/>
              </a:ext>
            </a:extLst>
          </p:cNvPr>
          <p:cNvCxnSpPr/>
          <p:nvPr/>
        </p:nvCxnSpPr>
        <p:spPr>
          <a:xfrm flipH="1">
            <a:off x="2262554" y="4237892"/>
            <a:ext cx="1242646" cy="3634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87A538D-549B-4B45-AA32-BE8456242930}"/>
              </a:ext>
            </a:extLst>
          </p:cNvPr>
          <p:cNvSpPr txBox="1"/>
          <p:nvPr/>
        </p:nvSpPr>
        <p:spPr>
          <a:xfrm>
            <a:off x="3505200" y="4053226"/>
            <a:ext cx="71423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Volve</a:t>
            </a:r>
          </a:p>
        </p:txBody>
      </p:sp>
      <p:cxnSp>
        <p:nvCxnSpPr>
          <p:cNvPr id="23" name="Straight Connector 22">
            <a:extLst>
              <a:ext uri="{FF2B5EF4-FFF2-40B4-BE49-F238E27FC236}">
                <a16:creationId xmlns:a16="http://schemas.microsoft.com/office/drawing/2014/main" id="{AA8468A7-5013-48F7-AD2D-C0A60734AC70}"/>
              </a:ext>
            </a:extLst>
          </p:cNvPr>
          <p:cNvCxnSpPr/>
          <p:nvPr/>
        </p:nvCxnSpPr>
        <p:spPr>
          <a:xfrm>
            <a:off x="844062" y="6430108"/>
            <a:ext cx="779584"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AE854A9-6C2D-4AB9-8DB5-BF469F27F9A6}"/>
              </a:ext>
            </a:extLst>
          </p:cNvPr>
          <p:cNvSpPr txBox="1"/>
          <p:nvPr/>
        </p:nvSpPr>
        <p:spPr>
          <a:xfrm>
            <a:off x="808096" y="6060776"/>
            <a:ext cx="85151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50 Km</a:t>
            </a:r>
          </a:p>
        </p:txBody>
      </p:sp>
      <p:sp>
        <p:nvSpPr>
          <p:cNvPr id="2" name="Slide Number Placeholder 1">
            <a:extLst>
              <a:ext uri="{FF2B5EF4-FFF2-40B4-BE49-F238E27FC236}">
                <a16:creationId xmlns:a16="http://schemas.microsoft.com/office/drawing/2014/main" id="{1D90FDA1-201C-4234-8BB4-31A2E26948A5}"/>
              </a:ext>
            </a:extLst>
          </p:cNvPr>
          <p:cNvSpPr>
            <a:spLocks noGrp="1"/>
          </p:cNvSpPr>
          <p:nvPr>
            <p:ph type="sldNum" sz="quarter" idx="12"/>
          </p:nvPr>
        </p:nvSpPr>
        <p:spPr/>
        <p:txBody>
          <a:bodyPr/>
          <a:lstStyle/>
          <a:p>
            <a:fld id="{0CA3F920-23B9-446C-AA38-5396648BBF2B}" type="slidenum">
              <a:rPr lang="en-US" smtClean="0"/>
              <a:t>2</a:t>
            </a:fld>
            <a:endParaRPr lang="en-US"/>
          </a:p>
        </p:txBody>
      </p:sp>
    </p:spTree>
    <p:extLst>
      <p:ext uri="{BB962C8B-B14F-4D97-AF65-F5344CB8AC3E}">
        <p14:creationId xmlns:p14="http://schemas.microsoft.com/office/powerpoint/2010/main" val="2195509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15/9-F-12</a:t>
            </a:r>
            <a:endParaRPr lang="en-US" dirty="0"/>
          </a:p>
        </p:txBody>
      </p:sp>
      <p:pic>
        <p:nvPicPr>
          <p:cNvPr id="5" name="Picture 4">
            <a:extLst>
              <a:ext uri="{FF2B5EF4-FFF2-40B4-BE49-F238E27FC236}">
                <a16:creationId xmlns:a16="http://schemas.microsoft.com/office/drawing/2014/main" id="{B5C381A6-2D4F-4301-9692-8639828322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17612" y="923562"/>
            <a:ext cx="9356775" cy="5650251"/>
          </a:xfrm>
          <a:prstGeom prst="rect">
            <a:avLst/>
          </a:prstGeom>
        </p:spPr>
      </p:pic>
      <p:sp>
        <p:nvSpPr>
          <p:cNvPr id="3" name="Rectangle 2">
            <a:extLst>
              <a:ext uri="{FF2B5EF4-FFF2-40B4-BE49-F238E27FC236}">
                <a16:creationId xmlns:a16="http://schemas.microsoft.com/office/drawing/2014/main" id="{69D0AD19-0E72-4EDD-AF32-8343F2485EA7}"/>
              </a:ext>
            </a:extLst>
          </p:cNvPr>
          <p:cNvSpPr/>
          <p:nvPr/>
        </p:nvSpPr>
        <p:spPr>
          <a:xfrm>
            <a:off x="8100646" y="3610708"/>
            <a:ext cx="1389185" cy="2420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3BA0F5-5DF9-4AF1-991F-748BA34ED896}"/>
              </a:ext>
            </a:extLst>
          </p:cNvPr>
          <p:cNvCxnSpPr>
            <a:cxnSpLocks/>
          </p:cNvCxnSpPr>
          <p:nvPr/>
        </p:nvCxnSpPr>
        <p:spPr>
          <a:xfrm flipH="1">
            <a:off x="2508070" y="2297781"/>
            <a:ext cx="2595153" cy="6108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91CFED1-00BB-43B4-8AE7-C0D4BE2E7542}"/>
              </a:ext>
            </a:extLst>
          </p:cNvPr>
          <p:cNvSpPr txBox="1"/>
          <p:nvPr/>
        </p:nvSpPr>
        <p:spPr>
          <a:xfrm>
            <a:off x="5303521" y="1881051"/>
            <a:ext cx="4389120" cy="646331"/>
          </a:xfrm>
          <a:prstGeom prst="rect">
            <a:avLst/>
          </a:prstGeom>
          <a:noFill/>
        </p:spPr>
        <p:txBody>
          <a:bodyPr wrap="square" rtlCol="0">
            <a:spAutoFit/>
          </a:bodyPr>
          <a:lstStyle/>
          <a:p>
            <a:r>
              <a:rPr lang="en-US" dirty="0"/>
              <a:t>Pressure increase is tied to first injection incremental start</a:t>
            </a:r>
          </a:p>
        </p:txBody>
      </p:sp>
      <p:sp>
        <p:nvSpPr>
          <p:cNvPr id="6" name="Oval 5">
            <a:extLst>
              <a:ext uri="{FF2B5EF4-FFF2-40B4-BE49-F238E27FC236}">
                <a16:creationId xmlns:a16="http://schemas.microsoft.com/office/drawing/2014/main" id="{9A04CE2B-32A6-41B3-B56F-C7AD5461E17C}"/>
              </a:ext>
            </a:extLst>
          </p:cNvPr>
          <p:cNvSpPr/>
          <p:nvPr/>
        </p:nvSpPr>
        <p:spPr>
          <a:xfrm>
            <a:off x="2367979" y="2908662"/>
            <a:ext cx="45719" cy="51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DA1C64F-A870-417F-81C4-9F92405DA9CC}"/>
              </a:ext>
            </a:extLst>
          </p:cNvPr>
          <p:cNvSpPr>
            <a:spLocks noGrp="1"/>
          </p:cNvSpPr>
          <p:nvPr>
            <p:ph type="sldNum" sz="quarter" idx="12"/>
          </p:nvPr>
        </p:nvSpPr>
        <p:spPr/>
        <p:txBody>
          <a:bodyPr/>
          <a:lstStyle/>
          <a:p>
            <a:fld id="{0CA3F920-23B9-446C-AA38-5396648BBF2B}" type="slidenum">
              <a:rPr lang="en-US" smtClean="0"/>
              <a:t>20</a:t>
            </a:fld>
            <a:endParaRPr lang="en-US"/>
          </a:p>
        </p:txBody>
      </p:sp>
    </p:spTree>
    <p:extLst>
      <p:ext uri="{BB962C8B-B14F-4D97-AF65-F5344CB8AC3E}">
        <p14:creationId xmlns:p14="http://schemas.microsoft.com/office/powerpoint/2010/main" val="652192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3352BC-23AE-49AC-918A-15ECE8E525F5}"/>
              </a:ext>
            </a:extLst>
          </p:cNvPr>
          <p:cNvSpPr>
            <a:spLocks noGrp="1"/>
          </p:cNvSpPr>
          <p:nvPr>
            <p:ph type="sldNum" sz="quarter" idx="12"/>
          </p:nvPr>
        </p:nvSpPr>
        <p:spPr/>
        <p:txBody>
          <a:bodyPr/>
          <a:lstStyle/>
          <a:p>
            <a:fld id="{0CA3F920-23B9-446C-AA38-5396648BBF2B}" type="slidenum">
              <a:rPr lang="en-US" smtClean="0"/>
              <a:t>21</a:t>
            </a:fld>
            <a:endParaRPr lang="en-US"/>
          </a:p>
        </p:txBody>
      </p:sp>
      <p:pic>
        <p:nvPicPr>
          <p:cNvPr id="6" name="Picture 5">
            <a:extLst>
              <a:ext uri="{FF2B5EF4-FFF2-40B4-BE49-F238E27FC236}">
                <a16:creationId xmlns:a16="http://schemas.microsoft.com/office/drawing/2014/main" id="{3704DCFE-56E1-4E97-8F52-2E04AFBC4871}"/>
              </a:ext>
            </a:extLst>
          </p:cNvPr>
          <p:cNvPicPr>
            <a:picLocks noChangeAspect="1"/>
          </p:cNvPicPr>
          <p:nvPr/>
        </p:nvPicPr>
        <p:blipFill>
          <a:blip r:embed="rId2"/>
          <a:stretch>
            <a:fillRect/>
          </a:stretch>
        </p:blipFill>
        <p:spPr>
          <a:xfrm>
            <a:off x="0" y="153909"/>
            <a:ext cx="12192000" cy="6550182"/>
          </a:xfrm>
          <a:prstGeom prst="rect">
            <a:avLst/>
          </a:prstGeom>
        </p:spPr>
      </p:pic>
      <p:cxnSp>
        <p:nvCxnSpPr>
          <p:cNvPr id="5" name="Straight Arrow Connector 4">
            <a:extLst>
              <a:ext uri="{FF2B5EF4-FFF2-40B4-BE49-F238E27FC236}">
                <a16:creationId xmlns:a16="http://schemas.microsoft.com/office/drawing/2014/main" id="{00278187-0DEB-415A-A550-2091CD8491E6}"/>
              </a:ext>
            </a:extLst>
          </p:cNvPr>
          <p:cNvCxnSpPr>
            <a:cxnSpLocks/>
          </p:cNvCxnSpPr>
          <p:nvPr/>
        </p:nvCxnSpPr>
        <p:spPr>
          <a:xfrm flipH="1">
            <a:off x="1419500" y="1132114"/>
            <a:ext cx="266231" cy="12913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88E441FA-8227-4AA5-A105-91733207FA82}"/>
              </a:ext>
            </a:extLst>
          </p:cNvPr>
          <p:cNvSpPr txBox="1"/>
          <p:nvPr/>
        </p:nvSpPr>
        <p:spPr>
          <a:xfrm>
            <a:off x="320975" y="425476"/>
            <a:ext cx="4389120" cy="646331"/>
          </a:xfrm>
          <a:prstGeom prst="rect">
            <a:avLst/>
          </a:prstGeom>
          <a:noFill/>
        </p:spPr>
        <p:txBody>
          <a:bodyPr wrap="square" rtlCol="0">
            <a:spAutoFit/>
          </a:bodyPr>
          <a:lstStyle/>
          <a:p>
            <a:r>
              <a:rPr lang="en-US" dirty="0"/>
              <a:t>Pressure increase is tied to second injection start</a:t>
            </a:r>
          </a:p>
        </p:txBody>
      </p:sp>
      <p:sp>
        <p:nvSpPr>
          <p:cNvPr id="8" name="TextBox 7">
            <a:extLst>
              <a:ext uri="{FF2B5EF4-FFF2-40B4-BE49-F238E27FC236}">
                <a16:creationId xmlns:a16="http://schemas.microsoft.com/office/drawing/2014/main" id="{3FEC29B0-C9E7-422E-BDD4-00CFE84421D0}"/>
              </a:ext>
            </a:extLst>
          </p:cNvPr>
          <p:cNvSpPr txBox="1"/>
          <p:nvPr/>
        </p:nvSpPr>
        <p:spPr>
          <a:xfrm>
            <a:off x="5857136" y="1296333"/>
            <a:ext cx="4389120" cy="646331"/>
          </a:xfrm>
          <a:prstGeom prst="rect">
            <a:avLst/>
          </a:prstGeom>
          <a:noFill/>
        </p:spPr>
        <p:txBody>
          <a:bodyPr wrap="square" rtlCol="0">
            <a:spAutoFit/>
          </a:bodyPr>
          <a:lstStyle/>
          <a:p>
            <a:r>
              <a:rPr lang="en-US" dirty="0"/>
              <a:t>Gradual pressure increase is tied to second injection start</a:t>
            </a:r>
          </a:p>
        </p:txBody>
      </p:sp>
      <p:cxnSp>
        <p:nvCxnSpPr>
          <p:cNvPr id="9" name="Straight Arrow Connector 8">
            <a:extLst>
              <a:ext uri="{FF2B5EF4-FFF2-40B4-BE49-F238E27FC236}">
                <a16:creationId xmlns:a16="http://schemas.microsoft.com/office/drawing/2014/main" id="{CDD5AAE5-972E-4536-8777-214F28B55CF0}"/>
              </a:ext>
            </a:extLst>
          </p:cNvPr>
          <p:cNvCxnSpPr>
            <a:cxnSpLocks/>
          </p:cNvCxnSpPr>
          <p:nvPr/>
        </p:nvCxnSpPr>
        <p:spPr>
          <a:xfrm flipH="1">
            <a:off x="2208245" y="1614817"/>
            <a:ext cx="3477209" cy="5934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D1FC668-9880-41AE-A60A-8322B360AB52}"/>
              </a:ext>
            </a:extLst>
          </p:cNvPr>
          <p:cNvSpPr txBox="1"/>
          <p:nvPr/>
        </p:nvSpPr>
        <p:spPr>
          <a:xfrm>
            <a:off x="5857136" y="564190"/>
            <a:ext cx="4389120" cy="646331"/>
          </a:xfrm>
          <a:prstGeom prst="rect">
            <a:avLst/>
          </a:prstGeom>
          <a:noFill/>
        </p:spPr>
        <p:txBody>
          <a:bodyPr wrap="square" rtlCol="0">
            <a:spAutoFit/>
          </a:bodyPr>
          <a:lstStyle/>
          <a:p>
            <a:r>
              <a:rPr lang="en-US" dirty="0"/>
              <a:t>Brutal pressure decrease is tied to second injection decrease</a:t>
            </a:r>
          </a:p>
        </p:txBody>
      </p:sp>
      <p:cxnSp>
        <p:nvCxnSpPr>
          <p:cNvPr id="13" name="Straight Arrow Connector 12">
            <a:extLst>
              <a:ext uri="{FF2B5EF4-FFF2-40B4-BE49-F238E27FC236}">
                <a16:creationId xmlns:a16="http://schemas.microsoft.com/office/drawing/2014/main" id="{A4B99842-F476-4687-B2BD-C2571A5949AD}"/>
              </a:ext>
            </a:extLst>
          </p:cNvPr>
          <p:cNvCxnSpPr>
            <a:cxnSpLocks/>
          </p:cNvCxnSpPr>
          <p:nvPr/>
        </p:nvCxnSpPr>
        <p:spPr>
          <a:xfrm flipH="1">
            <a:off x="1841241" y="882674"/>
            <a:ext cx="3844214" cy="13255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056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15/9-F-1C</a:t>
            </a:r>
            <a:endParaRPr lang="en-US" dirty="0"/>
          </a:p>
        </p:txBody>
      </p:sp>
      <p:pic>
        <p:nvPicPr>
          <p:cNvPr id="5" name="Picture 4">
            <a:extLst>
              <a:ext uri="{FF2B5EF4-FFF2-40B4-BE49-F238E27FC236}">
                <a16:creationId xmlns:a16="http://schemas.microsoft.com/office/drawing/2014/main" id="{EE016F22-4236-4413-ACF8-5862B88162BC}"/>
              </a:ext>
            </a:extLst>
          </p:cNvPr>
          <p:cNvPicPr>
            <a:picLocks noChangeAspect="1"/>
          </p:cNvPicPr>
          <p:nvPr/>
        </p:nvPicPr>
        <p:blipFill>
          <a:blip r:embed="rId2"/>
          <a:stretch>
            <a:fillRect/>
          </a:stretch>
        </p:blipFill>
        <p:spPr>
          <a:xfrm>
            <a:off x="1619531" y="868761"/>
            <a:ext cx="8952938" cy="5699095"/>
          </a:xfrm>
          <a:prstGeom prst="rect">
            <a:avLst/>
          </a:prstGeom>
        </p:spPr>
      </p:pic>
      <p:sp>
        <p:nvSpPr>
          <p:cNvPr id="3" name="TextBox 2">
            <a:extLst>
              <a:ext uri="{FF2B5EF4-FFF2-40B4-BE49-F238E27FC236}">
                <a16:creationId xmlns:a16="http://schemas.microsoft.com/office/drawing/2014/main" id="{07CF2CD8-8076-45A6-80E9-ECC20FEA5D91}"/>
              </a:ext>
            </a:extLst>
          </p:cNvPr>
          <p:cNvSpPr txBox="1"/>
          <p:nvPr/>
        </p:nvSpPr>
        <p:spPr>
          <a:xfrm>
            <a:off x="5347064" y="2072640"/>
            <a:ext cx="2669320" cy="646331"/>
          </a:xfrm>
          <a:prstGeom prst="rect">
            <a:avLst/>
          </a:prstGeom>
          <a:noFill/>
        </p:spPr>
        <p:txBody>
          <a:bodyPr wrap="none" rtlCol="0">
            <a:spAutoFit/>
          </a:bodyPr>
          <a:lstStyle/>
          <a:p>
            <a:r>
              <a:rPr lang="en-US" dirty="0"/>
              <a:t>Originally high production</a:t>
            </a:r>
          </a:p>
          <a:p>
            <a:r>
              <a:rPr lang="en-US" dirty="0"/>
              <a:t> declines rapidly </a:t>
            </a:r>
          </a:p>
        </p:txBody>
      </p:sp>
      <p:sp>
        <p:nvSpPr>
          <p:cNvPr id="6" name="TextBox 5">
            <a:extLst>
              <a:ext uri="{FF2B5EF4-FFF2-40B4-BE49-F238E27FC236}">
                <a16:creationId xmlns:a16="http://schemas.microsoft.com/office/drawing/2014/main" id="{CBEA7A3B-7284-42C3-8D98-008867C7FFE2}"/>
              </a:ext>
            </a:extLst>
          </p:cNvPr>
          <p:cNvSpPr txBox="1"/>
          <p:nvPr/>
        </p:nvSpPr>
        <p:spPr>
          <a:xfrm>
            <a:off x="8168641" y="1645920"/>
            <a:ext cx="3629659" cy="1200329"/>
          </a:xfrm>
          <a:prstGeom prst="rect">
            <a:avLst/>
          </a:prstGeom>
          <a:noFill/>
        </p:spPr>
        <p:txBody>
          <a:bodyPr wrap="square" rtlCol="0">
            <a:spAutoFit/>
          </a:bodyPr>
          <a:lstStyle/>
          <a:p>
            <a:r>
              <a:rPr lang="en-US" dirty="0"/>
              <a:t>Well is opened and closed</a:t>
            </a:r>
          </a:p>
          <a:p>
            <a:r>
              <a:rPr lang="en-US" dirty="0"/>
              <a:t> intermittently, high </a:t>
            </a:r>
            <a:r>
              <a:rPr lang="en-US" dirty="0" err="1"/>
              <a:t>watercut</a:t>
            </a:r>
            <a:r>
              <a:rPr lang="en-US" dirty="0"/>
              <a:t>.</a:t>
            </a:r>
          </a:p>
          <a:p>
            <a:r>
              <a:rPr lang="en-US" dirty="0"/>
              <a:t>Periods of closing needed to build up pressure near the well bore?</a:t>
            </a:r>
          </a:p>
        </p:txBody>
      </p:sp>
      <p:sp>
        <p:nvSpPr>
          <p:cNvPr id="4" name="Slide Number Placeholder 3">
            <a:extLst>
              <a:ext uri="{FF2B5EF4-FFF2-40B4-BE49-F238E27FC236}">
                <a16:creationId xmlns:a16="http://schemas.microsoft.com/office/drawing/2014/main" id="{363B7740-5B9B-4C25-A023-8D386C6DBBA3}"/>
              </a:ext>
            </a:extLst>
          </p:cNvPr>
          <p:cNvSpPr>
            <a:spLocks noGrp="1"/>
          </p:cNvSpPr>
          <p:nvPr>
            <p:ph type="sldNum" sz="quarter" idx="12"/>
          </p:nvPr>
        </p:nvSpPr>
        <p:spPr/>
        <p:txBody>
          <a:bodyPr/>
          <a:lstStyle/>
          <a:p>
            <a:fld id="{0CA3F920-23B9-446C-AA38-5396648BBF2B}" type="slidenum">
              <a:rPr lang="en-US" smtClean="0"/>
              <a:t>22</a:t>
            </a:fld>
            <a:endParaRPr lang="en-US"/>
          </a:p>
        </p:txBody>
      </p:sp>
    </p:spTree>
    <p:extLst>
      <p:ext uri="{BB962C8B-B14F-4D97-AF65-F5344CB8AC3E}">
        <p14:creationId xmlns:p14="http://schemas.microsoft.com/office/powerpoint/2010/main" val="846228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159E3F4E-1171-4683-8E86-A521957668A4}"/>
              </a:ext>
            </a:extLst>
          </p:cNvPr>
          <p:cNvPicPr>
            <a:picLocks noChangeAspect="1"/>
          </p:cNvPicPr>
          <p:nvPr/>
        </p:nvPicPr>
        <p:blipFill>
          <a:blip r:embed="rId2"/>
          <a:stretch>
            <a:fillRect/>
          </a:stretch>
        </p:blipFill>
        <p:spPr>
          <a:xfrm>
            <a:off x="224287" y="155817"/>
            <a:ext cx="11815312" cy="6474481"/>
          </a:xfrm>
          <a:prstGeom prst="rect">
            <a:avLst/>
          </a:prstGeom>
        </p:spPr>
      </p:pic>
      <p:sp>
        <p:nvSpPr>
          <p:cNvPr id="3" name="TextBox 2">
            <a:extLst>
              <a:ext uri="{FF2B5EF4-FFF2-40B4-BE49-F238E27FC236}">
                <a16:creationId xmlns:a16="http://schemas.microsoft.com/office/drawing/2014/main" id="{9497FB89-C32F-476A-8F24-A5BBF8B74E0D}"/>
              </a:ext>
            </a:extLst>
          </p:cNvPr>
          <p:cNvSpPr txBox="1"/>
          <p:nvPr/>
        </p:nvSpPr>
        <p:spPr>
          <a:xfrm>
            <a:off x="237766" y="53273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t>
            </a:r>
            <a:r>
              <a:rPr lang="en-US" dirty="0">
                <a:ea typeface="+mn-lt"/>
                <a:cs typeface="+mn-lt"/>
              </a:rPr>
              <a:t>intermittent</a:t>
            </a:r>
            <a:r>
              <a:rPr lang="en-US" dirty="0"/>
              <a:t> opening of the  well is confirmed was from the choke size.</a:t>
            </a:r>
          </a:p>
        </p:txBody>
      </p:sp>
      <p:cxnSp>
        <p:nvCxnSpPr>
          <p:cNvPr id="7" name="Straight Arrow Connector 6">
            <a:extLst>
              <a:ext uri="{FF2B5EF4-FFF2-40B4-BE49-F238E27FC236}">
                <a16:creationId xmlns:a16="http://schemas.microsoft.com/office/drawing/2014/main" id="{275A72F8-61E0-49FC-B48D-A358F39925AC}"/>
              </a:ext>
            </a:extLst>
          </p:cNvPr>
          <p:cNvCxnSpPr/>
          <p:nvPr/>
        </p:nvCxnSpPr>
        <p:spPr>
          <a:xfrm flipV="1">
            <a:off x="2673472" y="5550379"/>
            <a:ext cx="4034284" cy="26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462961-79F4-46D1-A7ED-F9156A664BB6}"/>
              </a:ext>
            </a:extLst>
          </p:cNvPr>
          <p:cNvSpPr>
            <a:spLocks noGrp="1"/>
          </p:cNvSpPr>
          <p:nvPr>
            <p:ph type="sldNum" sz="quarter" idx="12"/>
          </p:nvPr>
        </p:nvSpPr>
        <p:spPr/>
        <p:txBody>
          <a:bodyPr/>
          <a:lstStyle/>
          <a:p>
            <a:fld id="{0CA3F920-23B9-446C-AA38-5396648BBF2B}" type="slidenum">
              <a:rPr lang="en-US" smtClean="0"/>
              <a:t>23</a:t>
            </a:fld>
            <a:endParaRPr lang="en-US"/>
          </a:p>
        </p:txBody>
      </p:sp>
    </p:spTree>
    <p:extLst>
      <p:ext uri="{BB962C8B-B14F-4D97-AF65-F5344CB8AC3E}">
        <p14:creationId xmlns:p14="http://schemas.microsoft.com/office/powerpoint/2010/main" val="2281068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C98EAB5D-D32F-4B3D-A820-E8D1D337A639}"/>
              </a:ext>
            </a:extLst>
          </p:cNvPr>
          <p:cNvPicPr>
            <a:picLocks noChangeAspect="1"/>
          </p:cNvPicPr>
          <p:nvPr/>
        </p:nvPicPr>
        <p:blipFill>
          <a:blip r:embed="rId2"/>
          <a:stretch>
            <a:fillRect/>
          </a:stretch>
        </p:blipFill>
        <p:spPr>
          <a:xfrm>
            <a:off x="224287" y="234155"/>
            <a:ext cx="11757803" cy="6360934"/>
          </a:xfrm>
          <a:prstGeom prst="rect">
            <a:avLst/>
          </a:prstGeom>
        </p:spPr>
      </p:pic>
      <p:sp>
        <p:nvSpPr>
          <p:cNvPr id="2" name="Slide Number Placeholder 1">
            <a:extLst>
              <a:ext uri="{FF2B5EF4-FFF2-40B4-BE49-F238E27FC236}">
                <a16:creationId xmlns:a16="http://schemas.microsoft.com/office/drawing/2014/main" id="{46093900-E43C-4F1C-9853-00ABAEAB8429}"/>
              </a:ext>
            </a:extLst>
          </p:cNvPr>
          <p:cNvSpPr>
            <a:spLocks noGrp="1"/>
          </p:cNvSpPr>
          <p:nvPr>
            <p:ph type="sldNum" sz="quarter" idx="12"/>
          </p:nvPr>
        </p:nvSpPr>
        <p:spPr/>
        <p:txBody>
          <a:bodyPr/>
          <a:lstStyle/>
          <a:p>
            <a:fld id="{0CA3F920-23B9-446C-AA38-5396648BBF2B}" type="slidenum">
              <a:rPr lang="en-US" smtClean="0"/>
              <a:t>24</a:t>
            </a:fld>
            <a:endParaRPr lang="en-US"/>
          </a:p>
        </p:txBody>
      </p:sp>
    </p:spTree>
    <p:extLst>
      <p:ext uri="{BB962C8B-B14F-4D97-AF65-F5344CB8AC3E}">
        <p14:creationId xmlns:p14="http://schemas.microsoft.com/office/powerpoint/2010/main" val="278989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15/9-F-1C</a:t>
            </a:r>
            <a:endParaRPr lang="en-US" dirty="0"/>
          </a:p>
        </p:txBody>
      </p:sp>
      <p:pic>
        <p:nvPicPr>
          <p:cNvPr id="3" name="Picture 2">
            <a:extLst>
              <a:ext uri="{FF2B5EF4-FFF2-40B4-BE49-F238E27FC236}">
                <a16:creationId xmlns:a16="http://schemas.microsoft.com/office/drawing/2014/main" id="{BB7C8903-E94C-4F43-A596-6E31F72E687E}"/>
              </a:ext>
            </a:extLst>
          </p:cNvPr>
          <p:cNvPicPr>
            <a:picLocks noChangeAspect="1"/>
          </p:cNvPicPr>
          <p:nvPr/>
        </p:nvPicPr>
        <p:blipFill>
          <a:blip r:embed="rId2"/>
          <a:stretch>
            <a:fillRect/>
          </a:stretch>
        </p:blipFill>
        <p:spPr>
          <a:xfrm>
            <a:off x="1359494" y="876251"/>
            <a:ext cx="9473012" cy="5700397"/>
          </a:xfrm>
          <a:prstGeom prst="rect">
            <a:avLst/>
          </a:prstGeom>
        </p:spPr>
      </p:pic>
      <p:sp>
        <p:nvSpPr>
          <p:cNvPr id="4" name="Oval 3">
            <a:extLst>
              <a:ext uri="{FF2B5EF4-FFF2-40B4-BE49-F238E27FC236}">
                <a16:creationId xmlns:a16="http://schemas.microsoft.com/office/drawing/2014/main" id="{5BAF6740-985E-429F-B131-E9D43997458B}"/>
              </a:ext>
            </a:extLst>
          </p:cNvPr>
          <p:cNvSpPr/>
          <p:nvPr/>
        </p:nvSpPr>
        <p:spPr>
          <a:xfrm>
            <a:off x="3656271" y="1883985"/>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43E832-CF68-4862-9212-35099325B206}"/>
              </a:ext>
            </a:extLst>
          </p:cNvPr>
          <p:cNvSpPr txBox="1"/>
          <p:nvPr/>
        </p:nvSpPr>
        <p:spPr>
          <a:xfrm>
            <a:off x="3714886" y="1421872"/>
            <a:ext cx="822854" cy="276999"/>
          </a:xfrm>
          <a:prstGeom prst="rect">
            <a:avLst/>
          </a:prstGeom>
          <a:noFill/>
        </p:spPr>
        <p:txBody>
          <a:bodyPr wrap="none" rtlCol="0">
            <a:spAutoFit/>
          </a:bodyPr>
          <a:lstStyle/>
          <a:p>
            <a:r>
              <a:rPr lang="en-US" sz="1200" dirty="0"/>
              <a:t>Pres = 350</a:t>
            </a:r>
          </a:p>
        </p:txBody>
      </p:sp>
      <p:graphicFrame>
        <p:nvGraphicFramePr>
          <p:cNvPr id="6" name="Table 5">
            <a:extLst>
              <a:ext uri="{FF2B5EF4-FFF2-40B4-BE49-F238E27FC236}">
                <a16:creationId xmlns:a16="http://schemas.microsoft.com/office/drawing/2014/main" id="{613D30F8-D0C0-4A4C-B626-0919040948CA}"/>
              </a:ext>
            </a:extLst>
          </p:cNvPr>
          <p:cNvGraphicFramePr>
            <a:graphicFrameLocks noGrp="1"/>
          </p:cNvGraphicFramePr>
          <p:nvPr/>
        </p:nvGraphicFramePr>
        <p:xfrm>
          <a:off x="9939877" y="3429000"/>
          <a:ext cx="1785257" cy="2005965"/>
        </p:xfrm>
        <a:graphic>
          <a:graphicData uri="http://schemas.openxmlformats.org/drawingml/2006/table">
            <a:tbl>
              <a:tblPr>
                <a:tableStyleId>{BC89EF96-8CEA-46FF-86C4-4CE0E7609802}</a:tableStyleId>
              </a:tblPr>
              <a:tblGrid>
                <a:gridCol w="890641">
                  <a:extLst>
                    <a:ext uri="{9D8B030D-6E8A-4147-A177-3AD203B41FA5}">
                      <a16:colId xmlns:a16="http://schemas.microsoft.com/office/drawing/2014/main" val="4277804263"/>
                    </a:ext>
                  </a:extLst>
                </a:gridCol>
                <a:gridCol w="894616">
                  <a:extLst>
                    <a:ext uri="{9D8B030D-6E8A-4147-A177-3AD203B41FA5}">
                      <a16:colId xmlns:a16="http://schemas.microsoft.com/office/drawing/2014/main" val="521797918"/>
                    </a:ext>
                  </a:extLst>
                </a:gridCol>
              </a:tblGrid>
              <a:tr h="190500">
                <a:tc>
                  <a:txBody>
                    <a:bodyPr/>
                    <a:lstStyle/>
                    <a:p>
                      <a:pPr algn="l" fontAlgn="b"/>
                      <a:r>
                        <a:rPr lang="en-US" sz="1400" u="none" strike="noStrike" dirty="0">
                          <a:effectLst/>
                          <a:latin typeface="Arial" panose="020B0604020202020204" pitchFamily="34" charset="0"/>
                          <a:cs typeface="Arial" panose="020B0604020202020204" pitchFamily="34" charset="0"/>
                        </a:rPr>
                        <a:t>Well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tx2">
                        <a:lumMod val="20000"/>
                        <a:lumOff val="80000"/>
                      </a:schemeClr>
                    </a:solidFill>
                  </a:tcPr>
                </a:tc>
                <a:tc>
                  <a:txBody>
                    <a:bodyPr/>
                    <a:lstStyle/>
                    <a:p>
                      <a:pPr algn="l" fontAlgn="b"/>
                      <a:r>
                        <a:rPr lang="en-US" sz="1400" u="none" strike="noStrike" dirty="0">
                          <a:effectLst/>
                          <a:latin typeface="Arial" panose="020B0604020202020204" pitchFamily="34" charset="0"/>
                          <a:cs typeface="Arial" panose="020B0604020202020204" pitchFamily="34" charset="0"/>
                        </a:rPr>
                        <a:t>15/9-F-1C</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tx2">
                        <a:lumMod val="20000"/>
                        <a:lumOff val="80000"/>
                      </a:schemeClr>
                    </a:solidFill>
                  </a:tcPr>
                </a:tc>
                <a:extLst>
                  <a:ext uri="{0D108BD9-81ED-4DB2-BD59-A6C34878D82A}">
                    <a16:rowId xmlns:a16="http://schemas.microsoft.com/office/drawing/2014/main" val="2308279142"/>
                  </a:ext>
                </a:extLst>
              </a:tr>
              <a:tr h="200025">
                <a:tc>
                  <a:txBody>
                    <a:bodyPr/>
                    <a:lstStyle/>
                    <a:p>
                      <a:pPr algn="l" fontAlgn="b"/>
                      <a:r>
                        <a:rPr lang="en-US" sz="1400" u="none" strike="noStrike" dirty="0">
                          <a:effectLst/>
                          <a:latin typeface="Arial" panose="020B0604020202020204" pitchFamily="34" charset="0"/>
                          <a:cs typeface="Arial" panose="020B0604020202020204" pitchFamily="34" charset="0"/>
                        </a:rPr>
                        <a:t>Date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20/11/2014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491193832"/>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Pres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350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00924907"/>
                  </a:ext>
                </a:extLst>
              </a:tr>
              <a:tr h="190500">
                <a:tc>
                  <a:txBody>
                    <a:bodyPr/>
                    <a:lstStyle/>
                    <a:p>
                      <a:pPr algn="l" fontAlgn="b"/>
                      <a:r>
                        <a:rPr lang="en-US" sz="1400" u="none" strike="noStrike" dirty="0" err="1">
                          <a:effectLst/>
                          <a:latin typeface="Arial" panose="020B0604020202020204" pitchFamily="34" charset="0"/>
                          <a:cs typeface="Arial" panose="020B0604020202020204" pitchFamily="34" charset="0"/>
                        </a:rPr>
                        <a:t>Pbhfp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222,000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10937768"/>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delta 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128,000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90629060"/>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Oil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285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3876922"/>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Water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303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26880036"/>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Liquid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588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1187520"/>
                  </a:ext>
                </a:extLst>
              </a:tr>
              <a:tr h="181791">
                <a:tc>
                  <a:txBody>
                    <a:bodyPr/>
                    <a:lstStyle/>
                    <a:p>
                      <a:pPr algn="l" fontAlgn="b"/>
                      <a:r>
                        <a:rPr lang="en-US" sz="1400" u="none" strike="noStrike" dirty="0">
                          <a:effectLst/>
                          <a:latin typeface="Arial" panose="020B0604020202020204" pitchFamily="34" charset="0"/>
                          <a:cs typeface="Arial" panose="020B0604020202020204" pitchFamily="34" charset="0"/>
                        </a:rPr>
                        <a:t>PI</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dirty="0">
                          <a:effectLst/>
                          <a:latin typeface="Arial" panose="020B0604020202020204" pitchFamily="34" charset="0"/>
                          <a:cs typeface="Arial" panose="020B0604020202020204" pitchFamily="34" charset="0"/>
                        </a:rPr>
                        <a:t>4,59</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56463940"/>
                  </a:ext>
                </a:extLst>
              </a:tr>
            </a:tbl>
          </a:graphicData>
        </a:graphic>
      </p:graphicFrame>
      <p:sp>
        <p:nvSpPr>
          <p:cNvPr id="7" name="Slide Number Placeholder 6">
            <a:extLst>
              <a:ext uri="{FF2B5EF4-FFF2-40B4-BE49-F238E27FC236}">
                <a16:creationId xmlns:a16="http://schemas.microsoft.com/office/drawing/2014/main" id="{3E3DEF69-8169-471C-BA49-067389685D44}"/>
              </a:ext>
            </a:extLst>
          </p:cNvPr>
          <p:cNvSpPr>
            <a:spLocks noGrp="1"/>
          </p:cNvSpPr>
          <p:nvPr>
            <p:ph type="sldNum" sz="quarter" idx="12"/>
          </p:nvPr>
        </p:nvSpPr>
        <p:spPr/>
        <p:txBody>
          <a:bodyPr/>
          <a:lstStyle/>
          <a:p>
            <a:fld id="{0CA3F920-23B9-446C-AA38-5396648BBF2B}" type="slidenum">
              <a:rPr lang="en-US" smtClean="0"/>
              <a:t>25</a:t>
            </a:fld>
            <a:endParaRPr lang="en-US"/>
          </a:p>
        </p:txBody>
      </p:sp>
    </p:spTree>
    <p:extLst>
      <p:ext uri="{BB962C8B-B14F-4D97-AF65-F5344CB8AC3E}">
        <p14:creationId xmlns:p14="http://schemas.microsoft.com/office/powerpoint/2010/main" val="4792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histogram&#10;&#10;Description automatically generated">
            <a:extLst>
              <a:ext uri="{FF2B5EF4-FFF2-40B4-BE49-F238E27FC236}">
                <a16:creationId xmlns:a16="http://schemas.microsoft.com/office/drawing/2014/main" id="{0B9FD6A8-7723-4988-9F3E-ED0D1357FF8A}"/>
              </a:ext>
            </a:extLst>
          </p:cNvPr>
          <p:cNvPicPr>
            <a:picLocks noChangeAspect="1"/>
          </p:cNvPicPr>
          <p:nvPr/>
        </p:nvPicPr>
        <p:blipFill>
          <a:blip r:embed="rId2"/>
          <a:stretch>
            <a:fillRect/>
          </a:stretch>
        </p:blipFill>
        <p:spPr>
          <a:xfrm>
            <a:off x="181155" y="247013"/>
            <a:ext cx="11800935" cy="6421483"/>
          </a:xfrm>
          <a:prstGeom prst="rect">
            <a:avLst/>
          </a:prstGeom>
        </p:spPr>
      </p:pic>
      <p:cxnSp>
        <p:nvCxnSpPr>
          <p:cNvPr id="3" name="Straight Arrow Connector 2">
            <a:extLst>
              <a:ext uri="{FF2B5EF4-FFF2-40B4-BE49-F238E27FC236}">
                <a16:creationId xmlns:a16="http://schemas.microsoft.com/office/drawing/2014/main" id="{BA35DB6F-7EEA-427D-8AB3-BEF4D98E0FC2}"/>
              </a:ext>
            </a:extLst>
          </p:cNvPr>
          <p:cNvCxnSpPr>
            <a:cxnSpLocks/>
          </p:cNvCxnSpPr>
          <p:nvPr/>
        </p:nvCxnSpPr>
        <p:spPr>
          <a:xfrm flipH="1">
            <a:off x="6928339" y="1837592"/>
            <a:ext cx="2760784" cy="12045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43CC92C-B371-4AD6-90DF-40F315E95D16}"/>
              </a:ext>
            </a:extLst>
          </p:cNvPr>
          <p:cNvSpPr txBox="1"/>
          <p:nvPr/>
        </p:nvSpPr>
        <p:spPr>
          <a:xfrm>
            <a:off x="9755814" y="768459"/>
            <a:ext cx="2361541" cy="2031325"/>
          </a:xfrm>
          <a:prstGeom prst="rect">
            <a:avLst/>
          </a:prstGeom>
          <a:noFill/>
        </p:spPr>
        <p:txBody>
          <a:bodyPr wrap="square" rtlCol="0">
            <a:spAutoFit/>
          </a:bodyPr>
          <a:lstStyle/>
          <a:p>
            <a:r>
              <a:rPr lang="en-US" dirty="0"/>
              <a:t>Injected water trend follows production trend perfectly</a:t>
            </a:r>
          </a:p>
          <a:p>
            <a:r>
              <a:rPr lang="en-US" dirty="0"/>
              <a:t>Produce more fluids than they inject. Underlying </a:t>
            </a:r>
            <a:r>
              <a:rPr lang="en-US" dirty="0" err="1"/>
              <a:t>acquifer</a:t>
            </a:r>
            <a:r>
              <a:rPr lang="en-US" dirty="0"/>
              <a:t> helping?</a:t>
            </a:r>
          </a:p>
        </p:txBody>
      </p:sp>
      <p:sp>
        <p:nvSpPr>
          <p:cNvPr id="2" name="Slide Number Placeholder 1">
            <a:extLst>
              <a:ext uri="{FF2B5EF4-FFF2-40B4-BE49-F238E27FC236}">
                <a16:creationId xmlns:a16="http://schemas.microsoft.com/office/drawing/2014/main" id="{BFADD970-862A-4216-AF90-3128E892CC1C}"/>
              </a:ext>
            </a:extLst>
          </p:cNvPr>
          <p:cNvSpPr>
            <a:spLocks noGrp="1"/>
          </p:cNvSpPr>
          <p:nvPr>
            <p:ph type="sldNum" sz="quarter" idx="12"/>
          </p:nvPr>
        </p:nvSpPr>
        <p:spPr/>
        <p:txBody>
          <a:bodyPr/>
          <a:lstStyle/>
          <a:p>
            <a:fld id="{0CA3F920-23B9-446C-AA38-5396648BBF2B}" type="slidenum">
              <a:rPr lang="en-US" smtClean="0"/>
              <a:t>26</a:t>
            </a:fld>
            <a:endParaRPr lang="en-US"/>
          </a:p>
        </p:txBody>
      </p:sp>
    </p:spTree>
    <p:extLst>
      <p:ext uri="{BB962C8B-B14F-4D97-AF65-F5344CB8AC3E}">
        <p14:creationId xmlns:p14="http://schemas.microsoft.com/office/powerpoint/2010/main" val="541812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05D82731-DBAD-4107-BB83-F5F54686AA9F}"/>
              </a:ext>
            </a:extLst>
          </p:cNvPr>
          <p:cNvPicPr>
            <a:picLocks noChangeAspect="1"/>
          </p:cNvPicPr>
          <p:nvPr/>
        </p:nvPicPr>
        <p:blipFill>
          <a:blip r:embed="rId2"/>
          <a:stretch>
            <a:fillRect/>
          </a:stretch>
        </p:blipFill>
        <p:spPr>
          <a:xfrm>
            <a:off x="253042" y="201782"/>
            <a:ext cx="11729048" cy="6411304"/>
          </a:xfrm>
          <a:prstGeom prst="rect">
            <a:avLst/>
          </a:prstGeom>
        </p:spPr>
      </p:pic>
      <p:sp>
        <p:nvSpPr>
          <p:cNvPr id="2" name="Slide Number Placeholder 1">
            <a:extLst>
              <a:ext uri="{FF2B5EF4-FFF2-40B4-BE49-F238E27FC236}">
                <a16:creationId xmlns:a16="http://schemas.microsoft.com/office/drawing/2014/main" id="{C66D6A5F-85DB-4482-A7A3-C151FA5A9291}"/>
              </a:ext>
            </a:extLst>
          </p:cNvPr>
          <p:cNvSpPr>
            <a:spLocks noGrp="1"/>
          </p:cNvSpPr>
          <p:nvPr>
            <p:ph type="sldNum" sz="quarter" idx="12"/>
          </p:nvPr>
        </p:nvSpPr>
        <p:spPr/>
        <p:txBody>
          <a:bodyPr/>
          <a:lstStyle/>
          <a:p>
            <a:fld id="{0CA3F920-23B9-446C-AA38-5396648BBF2B}" type="slidenum">
              <a:rPr lang="en-US" smtClean="0"/>
              <a:t>27</a:t>
            </a:fld>
            <a:endParaRPr lang="en-US"/>
          </a:p>
        </p:txBody>
      </p:sp>
    </p:spTree>
    <p:extLst>
      <p:ext uri="{BB962C8B-B14F-4D97-AF65-F5344CB8AC3E}">
        <p14:creationId xmlns:p14="http://schemas.microsoft.com/office/powerpoint/2010/main" val="2276199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E817D099-0F17-42E3-BF09-9687DB2837AE}"/>
              </a:ext>
            </a:extLst>
          </p:cNvPr>
          <p:cNvPicPr>
            <a:picLocks noChangeAspect="1"/>
          </p:cNvPicPr>
          <p:nvPr/>
        </p:nvPicPr>
        <p:blipFill>
          <a:blip r:embed="rId2"/>
          <a:stretch>
            <a:fillRect/>
          </a:stretch>
        </p:blipFill>
        <p:spPr>
          <a:xfrm>
            <a:off x="411193" y="273669"/>
            <a:ext cx="11383991" cy="6310662"/>
          </a:xfrm>
          <a:prstGeom prst="rect">
            <a:avLst/>
          </a:prstGeom>
        </p:spPr>
      </p:pic>
      <p:sp>
        <p:nvSpPr>
          <p:cNvPr id="2" name="TextBox 1">
            <a:extLst>
              <a:ext uri="{FF2B5EF4-FFF2-40B4-BE49-F238E27FC236}">
                <a16:creationId xmlns:a16="http://schemas.microsoft.com/office/drawing/2014/main" id="{FE8EB815-91AC-4A7E-A751-9608F95D18AD}"/>
              </a:ext>
            </a:extLst>
          </p:cNvPr>
          <p:cNvSpPr txBox="1"/>
          <p:nvPr/>
        </p:nvSpPr>
        <p:spPr>
          <a:xfrm>
            <a:off x="6901962" y="2048800"/>
            <a:ext cx="3367453" cy="646331"/>
          </a:xfrm>
          <a:prstGeom prst="rect">
            <a:avLst/>
          </a:prstGeom>
          <a:noFill/>
        </p:spPr>
        <p:txBody>
          <a:bodyPr wrap="square" rtlCol="0">
            <a:spAutoFit/>
          </a:bodyPr>
          <a:lstStyle/>
          <a:p>
            <a:r>
              <a:rPr lang="en-US" dirty="0"/>
              <a:t>Curve becomes linear: confirms exponential nature of decline</a:t>
            </a:r>
          </a:p>
        </p:txBody>
      </p:sp>
      <p:cxnSp>
        <p:nvCxnSpPr>
          <p:cNvPr id="5" name="Straight Arrow Connector 4">
            <a:extLst>
              <a:ext uri="{FF2B5EF4-FFF2-40B4-BE49-F238E27FC236}">
                <a16:creationId xmlns:a16="http://schemas.microsoft.com/office/drawing/2014/main" id="{7030386F-9852-4FEB-9D44-813FE2FD98D3}"/>
              </a:ext>
            </a:extLst>
          </p:cNvPr>
          <p:cNvCxnSpPr/>
          <p:nvPr/>
        </p:nvCxnSpPr>
        <p:spPr>
          <a:xfrm flipH="1">
            <a:off x="6752492" y="2695131"/>
            <a:ext cx="791308" cy="7338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C11B66-B08D-4A53-BEE1-ADE82C31C4CD}"/>
              </a:ext>
            </a:extLst>
          </p:cNvPr>
          <p:cNvSpPr txBox="1"/>
          <p:nvPr/>
        </p:nvSpPr>
        <p:spPr>
          <a:xfrm>
            <a:off x="9267645" y="46870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Flow rate VS Time</a:t>
            </a:r>
          </a:p>
        </p:txBody>
      </p:sp>
      <p:sp>
        <p:nvSpPr>
          <p:cNvPr id="6" name="Slide Number Placeholder 5">
            <a:extLst>
              <a:ext uri="{FF2B5EF4-FFF2-40B4-BE49-F238E27FC236}">
                <a16:creationId xmlns:a16="http://schemas.microsoft.com/office/drawing/2014/main" id="{E6E2274A-3ACF-4993-B541-59604565F651}"/>
              </a:ext>
            </a:extLst>
          </p:cNvPr>
          <p:cNvSpPr>
            <a:spLocks noGrp="1"/>
          </p:cNvSpPr>
          <p:nvPr>
            <p:ph type="sldNum" sz="quarter" idx="12"/>
          </p:nvPr>
        </p:nvSpPr>
        <p:spPr/>
        <p:txBody>
          <a:bodyPr/>
          <a:lstStyle/>
          <a:p>
            <a:fld id="{0CA3F920-23B9-446C-AA38-5396648BBF2B}" type="slidenum">
              <a:rPr lang="en-US" smtClean="0"/>
              <a:t>28</a:t>
            </a:fld>
            <a:endParaRPr lang="en-US"/>
          </a:p>
        </p:txBody>
      </p:sp>
    </p:spTree>
    <p:extLst>
      <p:ext uri="{BB962C8B-B14F-4D97-AF65-F5344CB8AC3E}">
        <p14:creationId xmlns:p14="http://schemas.microsoft.com/office/powerpoint/2010/main" val="176910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724D9-EC94-43E9-91B9-6BA6CE885DCF}"/>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C23695B0-2825-4D62-BE35-EA9E1A072897}"/>
              </a:ext>
            </a:extLst>
          </p:cNvPr>
          <p:cNvSpPr>
            <a:spLocks noGrp="1"/>
          </p:cNvSpPr>
          <p:nvPr>
            <p:ph idx="1"/>
          </p:nvPr>
        </p:nvSpPr>
        <p:spPr>
          <a:xfrm>
            <a:off x="228600" y="2057399"/>
            <a:ext cx="11717215" cy="4530969"/>
          </a:xfrm>
        </p:spPr>
        <p:txBody>
          <a:bodyPr/>
          <a:lstStyle/>
          <a:p>
            <a:pPr marL="45720" indent="0">
              <a:buNone/>
            </a:pPr>
            <a:r>
              <a:rPr lang="en-US" b="1" dirty="0">
                <a:latin typeface="Arial" panose="020B0604020202020204" pitchFamily="34" charset="0"/>
                <a:cs typeface="Arial" panose="020B0604020202020204" pitchFamily="34" charset="0"/>
              </a:rPr>
              <a:t>Arcgis.com website: </a:t>
            </a:r>
            <a:r>
              <a:rPr lang="en-US" dirty="0">
                <a:latin typeface="Arial" panose="020B0604020202020204" pitchFamily="34" charset="0"/>
                <a:cs typeface="Arial" panose="020B0604020202020204" pitchFamily="34" charset="0"/>
              </a:rPr>
              <a:t>https://www.arcgis.com/apps/Cascade/index.html?appid=c69d228730e2460da9c67cde26121020</a:t>
            </a:r>
          </a:p>
          <a:p>
            <a:pPr marL="45720" indent="0">
              <a:buNone/>
            </a:pPr>
            <a:endParaRPr lang="en-US"/>
          </a:p>
        </p:txBody>
      </p:sp>
      <p:sp>
        <p:nvSpPr>
          <p:cNvPr id="4" name="Slide Number Placeholder 3">
            <a:extLst>
              <a:ext uri="{FF2B5EF4-FFF2-40B4-BE49-F238E27FC236}">
                <a16:creationId xmlns:a16="http://schemas.microsoft.com/office/drawing/2014/main" id="{DCC9D907-6271-4AF7-8120-239EB0241BFC}"/>
              </a:ext>
            </a:extLst>
          </p:cNvPr>
          <p:cNvSpPr>
            <a:spLocks noGrp="1"/>
          </p:cNvSpPr>
          <p:nvPr>
            <p:ph type="sldNum" sz="quarter" idx="12"/>
          </p:nvPr>
        </p:nvSpPr>
        <p:spPr/>
        <p:txBody>
          <a:bodyPr/>
          <a:lstStyle/>
          <a:p>
            <a:fld id="{0CA3F920-23B9-446C-AA38-5396648BBF2B}" type="slidenum">
              <a:rPr lang="en-US" smtClean="0"/>
              <a:t>29</a:t>
            </a:fld>
            <a:endParaRPr lang="en-US"/>
          </a:p>
        </p:txBody>
      </p:sp>
    </p:spTree>
    <p:extLst>
      <p:ext uri="{BB962C8B-B14F-4D97-AF65-F5344CB8AC3E}">
        <p14:creationId xmlns:p14="http://schemas.microsoft.com/office/powerpoint/2010/main" val="345299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4B93F4-A99D-4205-A97D-C3FA0DC538A2}"/>
              </a:ext>
            </a:extLst>
          </p:cNvPr>
          <p:cNvPicPr>
            <a:picLocks noChangeAspect="1"/>
          </p:cNvPicPr>
          <p:nvPr/>
        </p:nvPicPr>
        <p:blipFill rotWithShape="1">
          <a:blip r:embed="rId2"/>
          <a:srcRect t="5948"/>
          <a:stretch/>
        </p:blipFill>
        <p:spPr>
          <a:xfrm>
            <a:off x="4072181" y="1832353"/>
            <a:ext cx="3858482" cy="2664948"/>
          </a:xfrm>
          <a:prstGeom prst="rect">
            <a:avLst/>
          </a:prstGeom>
          <a:ln w="19050">
            <a:solidFill>
              <a:schemeClr val="tx1"/>
            </a:solidFill>
          </a:ln>
        </p:spPr>
      </p:pic>
      <p:pic>
        <p:nvPicPr>
          <p:cNvPr id="9" name="Picture 8">
            <a:extLst>
              <a:ext uri="{FF2B5EF4-FFF2-40B4-BE49-F238E27FC236}">
                <a16:creationId xmlns:a16="http://schemas.microsoft.com/office/drawing/2014/main" id="{80408512-C540-4064-AC89-870112B38559}"/>
              </a:ext>
            </a:extLst>
          </p:cNvPr>
          <p:cNvPicPr>
            <a:picLocks noChangeAspect="1"/>
          </p:cNvPicPr>
          <p:nvPr/>
        </p:nvPicPr>
        <p:blipFill rotWithShape="1">
          <a:blip r:embed="rId3"/>
          <a:srcRect b="6593"/>
          <a:stretch/>
        </p:blipFill>
        <p:spPr>
          <a:xfrm>
            <a:off x="8108098" y="1832354"/>
            <a:ext cx="3614855" cy="2664948"/>
          </a:xfrm>
          <a:prstGeom prst="rect">
            <a:avLst/>
          </a:prstGeom>
          <a:ln w="19050">
            <a:solidFill>
              <a:schemeClr val="tx1"/>
            </a:solidFill>
          </a:ln>
        </p:spPr>
      </p:pic>
      <p:sp>
        <p:nvSpPr>
          <p:cNvPr id="8" name="Title 1">
            <a:extLst>
              <a:ext uri="{FF2B5EF4-FFF2-40B4-BE49-F238E27FC236}">
                <a16:creationId xmlns:a16="http://schemas.microsoft.com/office/drawing/2014/main" id="{DAFC4840-47CB-4B04-8AA7-ACC69AFE36FA}"/>
              </a:ext>
            </a:extLst>
          </p:cNvPr>
          <p:cNvSpPr>
            <a:spLocks noGrp="1"/>
          </p:cNvSpPr>
          <p:nvPr>
            <p:ph type="title"/>
          </p:nvPr>
        </p:nvSpPr>
        <p:spPr>
          <a:xfrm>
            <a:off x="228600" y="237366"/>
            <a:ext cx="9875520" cy="644666"/>
          </a:xfrm>
        </p:spPr>
        <p:txBody>
          <a:bodyPr>
            <a:normAutofit fontScale="90000"/>
          </a:bodyPr>
          <a:lstStyle/>
          <a:p>
            <a:r>
              <a:rPr lang="en-US" b="1">
                <a:effectLst/>
              </a:rPr>
              <a:t>Volve field: maps</a:t>
            </a:r>
            <a:endParaRPr lang="en-US"/>
          </a:p>
        </p:txBody>
      </p:sp>
      <p:grpSp>
        <p:nvGrpSpPr>
          <p:cNvPr id="13" name="Group 12">
            <a:extLst>
              <a:ext uri="{FF2B5EF4-FFF2-40B4-BE49-F238E27FC236}">
                <a16:creationId xmlns:a16="http://schemas.microsoft.com/office/drawing/2014/main" id="{05BD687E-FA6B-4AB4-A3DF-221A2214AB1A}"/>
              </a:ext>
            </a:extLst>
          </p:cNvPr>
          <p:cNvGrpSpPr/>
          <p:nvPr/>
        </p:nvGrpSpPr>
        <p:grpSpPr>
          <a:xfrm>
            <a:off x="398709" y="1832353"/>
            <a:ext cx="3501207" cy="2669130"/>
            <a:chOff x="404570" y="1439629"/>
            <a:chExt cx="3962149" cy="3020527"/>
          </a:xfrm>
        </p:grpSpPr>
        <p:pic>
          <p:nvPicPr>
            <p:cNvPr id="5" name="Picture 4">
              <a:extLst>
                <a:ext uri="{FF2B5EF4-FFF2-40B4-BE49-F238E27FC236}">
                  <a16:creationId xmlns:a16="http://schemas.microsoft.com/office/drawing/2014/main" id="{A768127A-AE32-4A46-998D-3D889BF2E930}"/>
                </a:ext>
              </a:extLst>
            </p:cNvPr>
            <p:cNvPicPr>
              <a:picLocks noChangeAspect="1"/>
            </p:cNvPicPr>
            <p:nvPr/>
          </p:nvPicPr>
          <p:blipFill>
            <a:blip r:embed="rId4"/>
            <a:stretch>
              <a:fillRect/>
            </a:stretch>
          </p:blipFill>
          <p:spPr>
            <a:xfrm>
              <a:off x="404570" y="1439629"/>
              <a:ext cx="3962149" cy="3020527"/>
            </a:xfrm>
            <a:prstGeom prst="rect">
              <a:avLst/>
            </a:prstGeom>
            <a:ln w="19050">
              <a:solidFill>
                <a:schemeClr val="tx1"/>
              </a:solidFill>
            </a:ln>
          </p:spPr>
        </p:pic>
        <p:cxnSp>
          <p:nvCxnSpPr>
            <p:cNvPr id="4" name="Straight Connector 3">
              <a:extLst>
                <a:ext uri="{FF2B5EF4-FFF2-40B4-BE49-F238E27FC236}">
                  <a16:creationId xmlns:a16="http://schemas.microsoft.com/office/drawing/2014/main" id="{77CA583E-A563-422D-AB89-7D4A948B1FEF}"/>
                </a:ext>
              </a:extLst>
            </p:cNvPr>
            <p:cNvCxnSpPr>
              <a:cxnSpLocks/>
            </p:cNvCxnSpPr>
            <p:nvPr/>
          </p:nvCxnSpPr>
          <p:spPr>
            <a:xfrm>
              <a:off x="517890" y="4390052"/>
              <a:ext cx="2788787"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1CE1FCA-95F9-4139-A75E-C457D9EB4BFD}"/>
                </a:ext>
              </a:extLst>
            </p:cNvPr>
            <p:cNvSpPr txBox="1"/>
            <p:nvPr/>
          </p:nvSpPr>
          <p:spPr>
            <a:xfrm>
              <a:off x="1484888" y="4066987"/>
              <a:ext cx="72327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2 Km</a:t>
              </a:r>
            </a:p>
          </p:txBody>
        </p:sp>
      </p:grpSp>
      <p:sp>
        <p:nvSpPr>
          <p:cNvPr id="14" name="Content Placeholder 2">
            <a:extLst>
              <a:ext uri="{FF2B5EF4-FFF2-40B4-BE49-F238E27FC236}">
                <a16:creationId xmlns:a16="http://schemas.microsoft.com/office/drawing/2014/main" id="{3010C440-C729-4987-B703-CDFB1FE35F3D}"/>
              </a:ext>
            </a:extLst>
          </p:cNvPr>
          <p:cNvSpPr txBox="1">
            <a:spLocks/>
          </p:cNvSpPr>
          <p:nvPr/>
        </p:nvSpPr>
        <p:spPr>
          <a:xfrm>
            <a:off x="239702" y="4577863"/>
            <a:ext cx="11712595" cy="1811214"/>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ctr"/>
            <a:r>
              <a:rPr lang="en-US" dirty="0">
                <a:effectLst/>
                <a:latin typeface="Arial" panose="020B0604020202020204" pitchFamily="34" charset="0"/>
                <a:cs typeface="Arial" panose="020B0604020202020204" pitchFamily="34" charset="0"/>
              </a:rPr>
              <a:t>Wells are closely bunched together</a:t>
            </a:r>
          </a:p>
          <a:p>
            <a:pPr algn="ctr"/>
            <a:r>
              <a:rPr lang="en-US" dirty="0">
                <a:latin typeface="Arial" panose="020B0604020202020204" pitchFamily="34" charset="0"/>
                <a:cs typeface="Arial" panose="020B0604020202020204" pitchFamily="34" charset="0"/>
              </a:rPr>
              <a:t>Biggest producers are the F12 and F14 wells</a:t>
            </a:r>
          </a:p>
          <a:p>
            <a:pPr algn="ctr"/>
            <a:r>
              <a:rPr lang="en-US" dirty="0">
                <a:latin typeface="Arial" panose="020B0604020202020204" pitchFamily="34" charset="0"/>
                <a:cs typeface="Arial" panose="020B0604020202020204" pitchFamily="34" charset="0"/>
              </a:rPr>
              <a:t>F-11, F-1C and F-15D are smaller producers</a:t>
            </a:r>
          </a:p>
          <a:p>
            <a:pPr algn="ctr"/>
            <a:r>
              <a:rPr lang="en-US" dirty="0">
                <a:latin typeface="Arial" panose="020B0604020202020204" pitchFamily="34" charset="0"/>
                <a:cs typeface="Arial" panose="020B0604020202020204" pitchFamily="34" charset="0"/>
              </a:rPr>
              <a:t>F-4 and F-5 are injection wells </a:t>
            </a:r>
          </a:p>
        </p:txBody>
      </p:sp>
      <p:sp>
        <p:nvSpPr>
          <p:cNvPr id="2" name="Slide Number Placeholder 1">
            <a:extLst>
              <a:ext uri="{FF2B5EF4-FFF2-40B4-BE49-F238E27FC236}">
                <a16:creationId xmlns:a16="http://schemas.microsoft.com/office/drawing/2014/main" id="{2E5C138A-6193-4821-9EA1-AF8CF9D63902}"/>
              </a:ext>
            </a:extLst>
          </p:cNvPr>
          <p:cNvSpPr>
            <a:spLocks noGrp="1"/>
          </p:cNvSpPr>
          <p:nvPr>
            <p:ph type="sldNum" sz="quarter" idx="12"/>
          </p:nvPr>
        </p:nvSpPr>
        <p:spPr/>
        <p:txBody>
          <a:bodyPr/>
          <a:lstStyle/>
          <a:p>
            <a:fld id="{0CA3F920-23B9-446C-AA38-5396648BBF2B}" type="slidenum">
              <a:rPr lang="en-US" smtClean="0"/>
              <a:t>3</a:t>
            </a:fld>
            <a:endParaRPr lang="en-US"/>
          </a:p>
        </p:txBody>
      </p:sp>
    </p:spTree>
    <p:extLst>
      <p:ext uri="{BB962C8B-B14F-4D97-AF65-F5344CB8AC3E}">
        <p14:creationId xmlns:p14="http://schemas.microsoft.com/office/powerpoint/2010/main" val="416009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5F2C-531E-4895-B134-9E29B0682476}"/>
              </a:ext>
            </a:extLst>
          </p:cNvPr>
          <p:cNvSpPr>
            <a:spLocks noGrp="1"/>
          </p:cNvSpPr>
          <p:nvPr>
            <p:ph type="title"/>
          </p:nvPr>
        </p:nvSpPr>
        <p:spPr>
          <a:xfrm>
            <a:off x="228600" y="237366"/>
            <a:ext cx="9875520" cy="644666"/>
          </a:xfrm>
        </p:spPr>
        <p:txBody>
          <a:bodyPr>
            <a:normAutofit fontScale="90000"/>
          </a:bodyPr>
          <a:lstStyle/>
          <a:p>
            <a:r>
              <a:rPr lang="en-US" b="1">
                <a:effectLst/>
              </a:rPr>
              <a:t>Volve field: Exploratory phase</a:t>
            </a:r>
            <a:endParaRPr lang="en-US"/>
          </a:p>
        </p:txBody>
      </p:sp>
      <p:sp>
        <p:nvSpPr>
          <p:cNvPr id="5" name="Content Placeholder 2">
            <a:extLst>
              <a:ext uri="{FF2B5EF4-FFF2-40B4-BE49-F238E27FC236}">
                <a16:creationId xmlns:a16="http://schemas.microsoft.com/office/drawing/2014/main" id="{796553FF-8A00-47A1-871B-8761B8AF00AA}"/>
              </a:ext>
            </a:extLst>
          </p:cNvPr>
          <p:cNvSpPr txBox="1">
            <a:spLocks/>
          </p:cNvSpPr>
          <p:nvPr/>
        </p:nvSpPr>
        <p:spPr>
          <a:xfrm>
            <a:off x="231250" y="1037803"/>
            <a:ext cx="7822504" cy="2461536"/>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b="1" dirty="0"/>
              <a:t>Structure:</a:t>
            </a:r>
          </a:p>
          <a:p>
            <a:pPr lvl="1"/>
            <a:r>
              <a:rPr lang="en-US" dirty="0"/>
              <a:t>Volve field: 2*3 km</a:t>
            </a:r>
          </a:p>
          <a:p>
            <a:pPr lvl="1"/>
            <a:r>
              <a:rPr lang="en-US" dirty="0"/>
              <a:t>Dome-shaped structure f</a:t>
            </a:r>
            <a:r>
              <a:rPr lang="en-US" dirty="0">
                <a:effectLst/>
              </a:rPr>
              <a:t>ormed by the collapse of a</a:t>
            </a:r>
            <a:r>
              <a:rPr lang="en-US" dirty="0"/>
              <a:t>djacent salt ridges (turtle back structure?) during the middle Jurassic. It is heavily faulted as a result of this formation process and of the initial extension.</a:t>
            </a:r>
          </a:p>
          <a:p>
            <a:pPr lvl="1"/>
            <a:r>
              <a:rPr lang="en-US" dirty="0">
                <a:effectLst/>
              </a:rPr>
              <a:t>The reservoir is thus thicker on the flanks (100m) than on the crest (20m)</a:t>
            </a:r>
          </a:p>
        </p:txBody>
      </p:sp>
      <p:pic>
        <p:nvPicPr>
          <p:cNvPr id="4" name="Picture 3">
            <a:extLst>
              <a:ext uri="{FF2B5EF4-FFF2-40B4-BE49-F238E27FC236}">
                <a16:creationId xmlns:a16="http://schemas.microsoft.com/office/drawing/2014/main" id="{4941BFDC-6286-4A4A-8DF9-E41AAE626A6C}"/>
              </a:ext>
            </a:extLst>
          </p:cNvPr>
          <p:cNvPicPr>
            <a:picLocks noChangeAspect="1"/>
          </p:cNvPicPr>
          <p:nvPr/>
        </p:nvPicPr>
        <p:blipFill rotWithShape="1">
          <a:blip r:embed="rId2">
            <a:extLst>
              <a:ext uri="{28A0092B-C50C-407E-A947-70E740481C1C}">
                <a14:useLocalDpi xmlns:a14="http://schemas.microsoft.com/office/drawing/2010/main" val="0"/>
              </a:ext>
            </a:extLst>
          </a:blip>
          <a:srcRect l="16090" t="17008" r="17948" b="24445"/>
          <a:stretch/>
        </p:blipFill>
        <p:spPr>
          <a:xfrm>
            <a:off x="8001000" y="961402"/>
            <a:ext cx="3927231" cy="2614338"/>
          </a:xfrm>
          <a:prstGeom prst="rect">
            <a:avLst/>
          </a:prstGeom>
        </p:spPr>
      </p:pic>
      <p:sp>
        <p:nvSpPr>
          <p:cNvPr id="6" name="Content Placeholder 2">
            <a:extLst>
              <a:ext uri="{FF2B5EF4-FFF2-40B4-BE49-F238E27FC236}">
                <a16:creationId xmlns:a16="http://schemas.microsoft.com/office/drawing/2014/main" id="{911E8A82-E738-4BF0-93F8-794B534E2F24}"/>
              </a:ext>
            </a:extLst>
          </p:cNvPr>
          <p:cNvSpPr txBox="1">
            <a:spLocks/>
          </p:cNvSpPr>
          <p:nvPr/>
        </p:nvSpPr>
        <p:spPr>
          <a:xfrm>
            <a:off x="378069" y="3545829"/>
            <a:ext cx="11550162" cy="2913131"/>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gn="l"/>
            <a:r>
              <a:rPr lang="en-US" b="1" dirty="0">
                <a:effectLst/>
              </a:rPr>
              <a:t>Reservoir </a:t>
            </a:r>
          </a:p>
          <a:p>
            <a:pPr lvl="1"/>
            <a:r>
              <a:rPr lang="en-US" dirty="0">
                <a:effectLst/>
              </a:rPr>
              <a:t>Hugin formation (Jura-</a:t>
            </a:r>
            <a:r>
              <a:rPr lang="en-US" dirty="0" err="1">
                <a:effectLst/>
              </a:rPr>
              <a:t>Trias</a:t>
            </a:r>
            <a:r>
              <a:rPr lang="en-US" dirty="0">
                <a:effectLst/>
              </a:rPr>
              <a:t>) is a clean, shallow-water tidal sandstone, laterally expansive. </a:t>
            </a:r>
          </a:p>
          <a:p>
            <a:pPr lvl="1"/>
            <a:r>
              <a:rPr lang="en-US" dirty="0">
                <a:effectLst/>
              </a:rPr>
              <a:t> Average reservoir depth : 2750 - 3120 </a:t>
            </a:r>
            <a:r>
              <a:rPr lang="en-US" dirty="0" err="1"/>
              <a:t>tvd</a:t>
            </a:r>
            <a:r>
              <a:rPr lang="en-US" dirty="0" err="1">
                <a:effectLst/>
              </a:rPr>
              <a:t>ss</a:t>
            </a:r>
            <a:r>
              <a:rPr lang="en-US" dirty="0">
                <a:effectLst/>
              </a:rPr>
              <a:t>. </a:t>
            </a:r>
          </a:p>
          <a:p>
            <a:pPr lvl="1"/>
            <a:r>
              <a:rPr lang="en-US" dirty="0">
                <a:effectLst/>
              </a:rPr>
              <a:t>PHI = 21% ; K = 1 Darcy</a:t>
            </a:r>
            <a:r>
              <a:rPr lang="en-US" dirty="0"/>
              <a:t>;</a:t>
            </a:r>
            <a:r>
              <a:rPr lang="en-US" dirty="0">
                <a:effectLst/>
              </a:rPr>
              <a:t> NTG = 93%; </a:t>
            </a:r>
            <a:r>
              <a:rPr lang="en-US" dirty="0" err="1">
                <a:effectLst/>
              </a:rPr>
              <a:t>Sw</a:t>
            </a:r>
            <a:r>
              <a:rPr lang="en-US" dirty="0">
                <a:effectLst/>
              </a:rPr>
              <a:t> = 20% in oil zone</a:t>
            </a:r>
          </a:p>
          <a:p>
            <a:pPr lvl="1"/>
            <a:r>
              <a:rPr lang="en-US" dirty="0">
                <a:effectLst/>
              </a:rPr>
              <a:t>Oil-Water contact was estimated to be approximately 3120 m below sea level, but was never found. </a:t>
            </a:r>
          </a:p>
          <a:p>
            <a:r>
              <a:rPr lang="en-US" b="1" dirty="0">
                <a:effectLst/>
              </a:rPr>
              <a:t>Fluids </a:t>
            </a:r>
          </a:p>
          <a:p>
            <a:pPr lvl="1"/>
            <a:r>
              <a:rPr lang="en-US" dirty="0"/>
              <a:t>Studies of fluid indicated that the oil in the Volve field was formed in the </a:t>
            </a:r>
            <a:r>
              <a:rPr lang="en-US" dirty="0" err="1"/>
              <a:t>Sleipner</a:t>
            </a:r>
            <a:r>
              <a:rPr lang="en-US" dirty="0"/>
              <a:t> Graben area, in the NW part of the field,  10 million years ago and later on migrated into the Volve reservoir structure.</a:t>
            </a:r>
            <a:endParaRPr lang="en-US" dirty="0">
              <a:effectLst/>
            </a:endParaRPr>
          </a:p>
          <a:p>
            <a:endParaRPr lang="en-US" dirty="0"/>
          </a:p>
          <a:p>
            <a:pPr marL="45720" indent="0">
              <a:buFont typeface="Corbel" pitchFamily="34" charset="0"/>
              <a:buNone/>
            </a:pPr>
            <a:endParaRPr lang="en-US" dirty="0"/>
          </a:p>
        </p:txBody>
      </p:sp>
      <p:sp>
        <p:nvSpPr>
          <p:cNvPr id="3" name="Slide Number Placeholder 2">
            <a:extLst>
              <a:ext uri="{FF2B5EF4-FFF2-40B4-BE49-F238E27FC236}">
                <a16:creationId xmlns:a16="http://schemas.microsoft.com/office/drawing/2014/main" id="{9A6100F1-7153-430B-84D3-6EE142188C35}"/>
              </a:ext>
            </a:extLst>
          </p:cNvPr>
          <p:cNvSpPr>
            <a:spLocks noGrp="1"/>
          </p:cNvSpPr>
          <p:nvPr>
            <p:ph type="sldNum" sz="quarter" idx="12"/>
          </p:nvPr>
        </p:nvSpPr>
        <p:spPr/>
        <p:txBody>
          <a:bodyPr/>
          <a:lstStyle/>
          <a:p>
            <a:fld id="{0CA3F920-23B9-446C-AA38-5396648BBF2B}" type="slidenum">
              <a:rPr lang="en-US" smtClean="0"/>
              <a:t>4</a:t>
            </a:fld>
            <a:endParaRPr lang="en-US"/>
          </a:p>
        </p:txBody>
      </p:sp>
    </p:spTree>
    <p:extLst>
      <p:ext uri="{BB962C8B-B14F-4D97-AF65-F5344CB8AC3E}">
        <p14:creationId xmlns:p14="http://schemas.microsoft.com/office/powerpoint/2010/main" val="425276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5F2C-531E-4895-B134-9E29B0682476}"/>
              </a:ext>
            </a:extLst>
          </p:cNvPr>
          <p:cNvSpPr>
            <a:spLocks noGrp="1"/>
          </p:cNvSpPr>
          <p:nvPr>
            <p:ph type="title"/>
          </p:nvPr>
        </p:nvSpPr>
        <p:spPr>
          <a:xfrm>
            <a:off x="228600" y="237366"/>
            <a:ext cx="9875520" cy="644666"/>
          </a:xfrm>
        </p:spPr>
        <p:txBody>
          <a:bodyPr>
            <a:normAutofit fontScale="90000"/>
          </a:bodyPr>
          <a:lstStyle/>
          <a:p>
            <a:r>
              <a:rPr lang="en-US" b="1">
                <a:effectLst/>
              </a:rPr>
              <a:t>Volve field: Exploratory phase</a:t>
            </a:r>
            <a:endParaRPr lang="en-US"/>
          </a:p>
        </p:txBody>
      </p:sp>
      <p:sp>
        <p:nvSpPr>
          <p:cNvPr id="5" name="Content Placeholder 2">
            <a:extLst>
              <a:ext uri="{FF2B5EF4-FFF2-40B4-BE49-F238E27FC236}">
                <a16:creationId xmlns:a16="http://schemas.microsoft.com/office/drawing/2014/main" id="{796553FF-8A00-47A1-871B-8761B8AF00AA}"/>
              </a:ext>
            </a:extLst>
          </p:cNvPr>
          <p:cNvSpPr txBox="1">
            <a:spLocks/>
          </p:cNvSpPr>
          <p:nvPr/>
        </p:nvSpPr>
        <p:spPr>
          <a:xfrm>
            <a:off x="231249" y="1037803"/>
            <a:ext cx="11712595" cy="3499806"/>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latin typeface="Arial" panose="020B0604020202020204" pitchFamily="34" charset="0"/>
                <a:cs typeface="Arial" panose="020B0604020202020204" pitchFamily="34" charset="0"/>
              </a:rPr>
              <a:t>The initial oil production rate (Exploration well 15/9-19SR) was observed to be 1358 sm3/d with a productivity index of 143 sm3/d/Bar, which allowed to identify a potential prolific reservoir. </a:t>
            </a:r>
          </a:p>
          <a:p>
            <a:pPr algn="l"/>
            <a:r>
              <a:rPr lang="en-US" dirty="0">
                <a:effectLst/>
                <a:latin typeface="Arial" panose="020B0604020202020204" pitchFamily="34" charset="0"/>
                <a:cs typeface="Arial" panose="020B0604020202020204" pitchFamily="34" charset="0"/>
              </a:rPr>
              <a:t>Three main challenges were faced during the production face of Volve field: </a:t>
            </a:r>
          </a:p>
          <a:p>
            <a:pPr lvl="1"/>
            <a:r>
              <a:rPr lang="en-US" dirty="0">
                <a:effectLst/>
                <a:latin typeface="Arial" panose="020B0604020202020204" pitchFamily="34" charset="0"/>
                <a:cs typeface="Arial" panose="020B0604020202020204" pitchFamily="34" charset="0"/>
              </a:rPr>
              <a:t>1. Formation water with a high content of Barium.</a:t>
            </a:r>
          </a:p>
          <a:p>
            <a:pPr lvl="1"/>
            <a:r>
              <a:rPr lang="en-US" dirty="0">
                <a:effectLst/>
                <a:latin typeface="Arial" panose="020B0604020202020204" pitchFamily="34" charset="0"/>
                <a:cs typeface="Arial" panose="020B0604020202020204" pitchFamily="34" charset="0"/>
              </a:rPr>
              <a:t>2. Heavy oil features with a significant tendency to develop asphaltenes. </a:t>
            </a:r>
          </a:p>
          <a:p>
            <a:pPr lvl="1"/>
            <a:r>
              <a:rPr lang="en-US" dirty="0">
                <a:effectLst/>
                <a:latin typeface="Arial" panose="020B0604020202020204" pitchFamily="34" charset="0"/>
                <a:cs typeface="Arial" panose="020B0604020202020204" pitchFamily="34" charset="0"/>
              </a:rPr>
              <a:t>3. Water production from underlying Utsira formation.</a:t>
            </a:r>
          </a:p>
          <a:p>
            <a:r>
              <a:rPr lang="en-US" dirty="0">
                <a:latin typeface="Arial" panose="020B0604020202020204" pitchFamily="34" charset="0"/>
                <a:cs typeface="Arial" panose="020B0604020202020204" pitchFamily="34" charset="0"/>
              </a:rPr>
              <a:t>At plateau, Volve produced approximately 8,900 Sm3 per day. It delivered a total of 10 million Sm3 of oil. </a:t>
            </a:r>
          </a:p>
          <a:p>
            <a:endParaRPr lang="en-US" dirty="0">
              <a:latin typeface="Arial" panose="020B0604020202020204" pitchFamily="34" charset="0"/>
              <a:cs typeface="Arial" panose="020B0604020202020204" pitchFamily="34" charset="0"/>
            </a:endParaRPr>
          </a:p>
          <a:p>
            <a:pPr marL="45720" indent="0">
              <a:buFont typeface="Corbel" pitchFamily="34" charset="0"/>
              <a:buNone/>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F73D10-C8E5-4250-9A08-318D14E6CC10}"/>
              </a:ext>
            </a:extLst>
          </p:cNvPr>
          <p:cNvPicPr>
            <a:picLocks noChangeAspect="1"/>
          </p:cNvPicPr>
          <p:nvPr/>
        </p:nvPicPr>
        <p:blipFill rotWithShape="1">
          <a:blip r:embed="rId2"/>
          <a:srcRect b="1796"/>
          <a:stretch/>
        </p:blipFill>
        <p:spPr>
          <a:xfrm>
            <a:off x="621940" y="4299735"/>
            <a:ext cx="6825145" cy="1873550"/>
          </a:xfrm>
          <a:prstGeom prst="rect">
            <a:avLst/>
          </a:prstGeom>
        </p:spPr>
      </p:pic>
      <p:sp>
        <p:nvSpPr>
          <p:cNvPr id="4" name="TextBox 3">
            <a:extLst>
              <a:ext uri="{FF2B5EF4-FFF2-40B4-BE49-F238E27FC236}">
                <a16:creationId xmlns:a16="http://schemas.microsoft.com/office/drawing/2014/main" id="{97BB88B6-6A7B-4627-883F-CF11A48AC54A}"/>
              </a:ext>
            </a:extLst>
          </p:cNvPr>
          <p:cNvSpPr txBox="1"/>
          <p:nvPr/>
        </p:nvSpPr>
        <p:spPr>
          <a:xfrm>
            <a:off x="1346997" y="6145500"/>
            <a:ext cx="5375030" cy="276999"/>
          </a:xfrm>
          <a:prstGeom prst="rect">
            <a:avLst/>
          </a:prstGeom>
          <a:noFill/>
        </p:spPr>
        <p:txBody>
          <a:bodyPr wrap="square" rtlCol="0">
            <a:spAutoFit/>
          </a:bodyPr>
          <a:lstStyle/>
          <a:p>
            <a:pPr algn="ctr"/>
            <a:r>
              <a:rPr lang="en-US" sz="1200" i="1"/>
              <a:t>Timeline of operation of the wells of the Volve field (From </a:t>
            </a:r>
            <a:r>
              <a:rPr lang="en-US" sz="1200" i="1" err="1"/>
              <a:t>arcgis</a:t>
            </a:r>
            <a:r>
              <a:rPr lang="en-US" sz="1200" i="1"/>
              <a:t> website)</a:t>
            </a:r>
          </a:p>
        </p:txBody>
      </p:sp>
      <p:pic>
        <p:nvPicPr>
          <p:cNvPr id="8" name="Picture 7">
            <a:extLst>
              <a:ext uri="{FF2B5EF4-FFF2-40B4-BE49-F238E27FC236}">
                <a16:creationId xmlns:a16="http://schemas.microsoft.com/office/drawing/2014/main" id="{44835FB7-293F-4EE3-B940-A94DA8149C03}"/>
              </a:ext>
            </a:extLst>
          </p:cNvPr>
          <p:cNvPicPr>
            <a:picLocks noChangeAspect="1"/>
          </p:cNvPicPr>
          <p:nvPr/>
        </p:nvPicPr>
        <p:blipFill>
          <a:blip r:embed="rId3"/>
          <a:stretch>
            <a:fillRect/>
          </a:stretch>
        </p:blipFill>
        <p:spPr>
          <a:xfrm>
            <a:off x="7702061" y="4074994"/>
            <a:ext cx="3950678" cy="2459310"/>
          </a:xfrm>
          <a:prstGeom prst="rect">
            <a:avLst/>
          </a:prstGeom>
        </p:spPr>
      </p:pic>
      <p:sp>
        <p:nvSpPr>
          <p:cNvPr id="3" name="Slide Number Placeholder 2">
            <a:extLst>
              <a:ext uri="{FF2B5EF4-FFF2-40B4-BE49-F238E27FC236}">
                <a16:creationId xmlns:a16="http://schemas.microsoft.com/office/drawing/2014/main" id="{88D56D9E-833F-4386-ADF2-DEA320085DAD}"/>
              </a:ext>
            </a:extLst>
          </p:cNvPr>
          <p:cNvSpPr>
            <a:spLocks noGrp="1"/>
          </p:cNvSpPr>
          <p:nvPr>
            <p:ph type="sldNum" sz="quarter" idx="12"/>
          </p:nvPr>
        </p:nvSpPr>
        <p:spPr/>
        <p:txBody>
          <a:bodyPr/>
          <a:lstStyle/>
          <a:p>
            <a:fld id="{0CA3F920-23B9-446C-AA38-5396648BBF2B}" type="slidenum">
              <a:rPr lang="en-US" smtClean="0"/>
              <a:t>5</a:t>
            </a:fld>
            <a:endParaRPr lang="en-US"/>
          </a:p>
        </p:txBody>
      </p:sp>
    </p:spTree>
    <p:extLst>
      <p:ext uri="{BB962C8B-B14F-4D97-AF65-F5344CB8AC3E}">
        <p14:creationId xmlns:p14="http://schemas.microsoft.com/office/powerpoint/2010/main" val="952788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5F2C-531E-4895-B134-9E29B0682476}"/>
              </a:ext>
            </a:extLst>
          </p:cNvPr>
          <p:cNvSpPr>
            <a:spLocks noGrp="1"/>
          </p:cNvSpPr>
          <p:nvPr>
            <p:ph type="title"/>
          </p:nvPr>
        </p:nvSpPr>
        <p:spPr>
          <a:xfrm>
            <a:off x="228600" y="237366"/>
            <a:ext cx="9875520" cy="644666"/>
          </a:xfrm>
        </p:spPr>
        <p:txBody>
          <a:bodyPr>
            <a:normAutofit fontScale="90000"/>
          </a:bodyPr>
          <a:lstStyle/>
          <a:p>
            <a:r>
              <a:rPr lang="en-US" b="1">
                <a:effectLst/>
              </a:rPr>
              <a:t>Volve field: </a:t>
            </a:r>
            <a:r>
              <a:rPr lang="en-US" b="1"/>
              <a:t>Field Production</a:t>
            </a:r>
            <a:endParaRPr lang="en-US"/>
          </a:p>
        </p:txBody>
      </p:sp>
      <p:sp>
        <p:nvSpPr>
          <p:cNvPr id="12" name="Content Placeholder 2">
            <a:extLst>
              <a:ext uri="{FF2B5EF4-FFF2-40B4-BE49-F238E27FC236}">
                <a16:creationId xmlns:a16="http://schemas.microsoft.com/office/drawing/2014/main" id="{737A622F-A585-4D56-BEA3-CC3B6F155F30}"/>
              </a:ext>
            </a:extLst>
          </p:cNvPr>
          <p:cNvSpPr txBox="1">
            <a:spLocks/>
          </p:cNvSpPr>
          <p:nvPr/>
        </p:nvSpPr>
        <p:spPr>
          <a:xfrm>
            <a:off x="231249" y="1037803"/>
            <a:ext cx="11712595" cy="3499806"/>
          </a:xfrm>
          <a:prstGeom prst="rect">
            <a:avLst/>
          </a:prstGeom>
        </p:spPr>
        <p:txBody>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The oil production actually started in February 2008, after the first producer well, 15/9-F-12 was drilled, and lasted until September 2016. Subsequently, three injector and five oil producer wells were drilled. The following part focuses on the seven wells concerned by the data that was available.</a:t>
            </a:r>
          </a:p>
          <a:p>
            <a:pPr algn="l"/>
            <a:r>
              <a:rPr lang="en-US" dirty="0">
                <a:effectLst/>
              </a:rPr>
              <a:t>In total, more than 10 million Sm3 of oil and nearly 1.5 billion Sm3 of gas were produced from the field. The water produced was reinjected as planned. </a:t>
            </a:r>
          </a:p>
          <a:p>
            <a:r>
              <a:rPr lang="en-US" dirty="0"/>
              <a:t>In 2013 due to a decrease in the production below the economical limit of 2,100 Sm3/d, three additional producer wells had to be drilled, 15/9-F-11, 15/9-F-15-D, 15/9-F-1-C. This increased the life of the field until 2016.</a:t>
            </a:r>
          </a:p>
          <a:p>
            <a:pPr marL="45720" indent="0">
              <a:buFont typeface="Corbel" pitchFamily="34" charset="0"/>
              <a:buNone/>
            </a:pPr>
            <a:endParaRPr lang="en-US" dirty="0"/>
          </a:p>
        </p:txBody>
      </p:sp>
      <p:pic>
        <p:nvPicPr>
          <p:cNvPr id="3" name="Picture 2">
            <a:extLst>
              <a:ext uri="{FF2B5EF4-FFF2-40B4-BE49-F238E27FC236}">
                <a16:creationId xmlns:a16="http://schemas.microsoft.com/office/drawing/2014/main" id="{2C3E6821-4B6B-4A2C-972F-C5655657775A}"/>
              </a:ext>
            </a:extLst>
          </p:cNvPr>
          <p:cNvPicPr>
            <a:picLocks noChangeAspect="1"/>
          </p:cNvPicPr>
          <p:nvPr/>
        </p:nvPicPr>
        <p:blipFill>
          <a:blip r:embed="rId2"/>
          <a:stretch>
            <a:fillRect/>
          </a:stretch>
        </p:blipFill>
        <p:spPr>
          <a:xfrm>
            <a:off x="1627062" y="4270955"/>
            <a:ext cx="2915630" cy="1991274"/>
          </a:xfrm>
          <a:prstGeom prst="rect">
            <a:avLst/>
          </a:prstGeom>
        </p:spPr>
      </p:pic>
      <p:pic>
        <p:nvPicPr>
          <p:cNvPr id="5" name="Picture 4">
            <a:extLst>
              <a:ext uri="{FF2B5EF4-FFF2-40B4-BE49-F238E27FC236}">
                <a16:creationId xmlns:a16="http://schemas.microsoft.com/office/drawing/2014/main" id="{899DC653-F67E-4F60-8EA3-03B40ABBA7F5}"/>
              </a:ext>
            </a:extLst>
          </p:cNvPr>
          <p:cNvPicPr>
            <a:picLocks noChangeAspect="1"/>
          </p:cNvPicPr>
          <p:nvPr/>
        </p:nvPicPr>
        <p:blipFill>
          <a:blip r:embed="rId3"/>
          <a:stretch>
            <a:fillRect/>
          </a:stretch>
        </p:blipFill>
        <p:spPr>
          <a:xfrm>
            <a:off x="4719305" y="4196306"/>
            <a:ext cx="2438400" cy="1784570"/>
          </a:xfrm>
          <a:prstGeom prst="rect">
            <a:avLst/>
          </a:prstGeom>
        </p:spPr>
      </p:pic>
      <p:pic>
        <p:nvPicPr>
          <p:cNvPr id="7" name="Picture 6">
            <a:extLst>
              <a:ext uri="{FF2B5EF4-FFF2-40B4-BE49-F238E27FC236}">
                <a16:creationId xmlns:a16="http://schemas.microsoft.com/office/drawing/2014/main" id="{B289341F-F9D5-4216-959B-C83D3472EC69}"/>
              </a:ext>
            </a:extLst>
          </p:cNvPr>
          <p:cNvPicPr>
            <a:picLocks noChangeAspect="1"/>
          </p:cNvPicPr>
          <p:nvPr/>
        </p:nvPicPr>
        <p:blipFill>
          <a:blip r:embed="rId4"/>
          <a:stretch>
            <a:fillRect/>
          </a:stretch>
        </p:blipFill>
        <p:spPr>
          <a:xfrm>
            <a:off x="6480217" y="4196306"/>
            <a:ext cx="2648071" cy="1784570"/>
          </a:xfrm>
          <a:prstGeom prst="rect">
            <a:avLst/>
          </a:prstGeom>
        </p:spPr>
      </p:pic>
      <p:pic>
        <p:nvPicPr>
          <p:cNvPr id="15" name="Picture 14">
            <a:extLst>
              <a:ext uri="{FF2B5EF4-FFF2-40B4-BE49-F238E27FC236}">
                <a16:creationId xmlns:a16="http://schemas.microsoft.com/office/drawing/2014/main" id="{7ABC0F62-7D09-41D2-92D5-BEBB995BD73F}"/>
              </a:ext>
            </a:extLst>
          </p:cNvPr>
          <p:cNvPicPr>
            <a:picLocks noChangeAspect="1"/>
          </p:cNvPicPr>
          <p:nvPr/>
        </p:nvPicPr>
        <p:blipFill>
          <a:blip r:embed="rId5"/>
          <a:stretch>
            <a:fillRect/>
          </a:stretch>
        </p:blipFill>
        <p:spPr>
          <a:xfrm>
            <a:off x="8133537" y="4231498"/>
            <a:ext cx="2915630" cy="1749378"/>
          </a:xfrm>
          <a:prstGeom prst="rect">
            <a:avLst/>
          </a:prstGeom>
        </p:spPr>
      </p:pic>
      <p:pic>
        <p:nvPicPr>
          <p:cNvPr id="17" name="Picture 16">
            <a:extLst>
              <a:ext uri="{FF2B5EF4-FFF2-40B4-BE49-F238E27FC236}">
                <a16:creationId xmlns:a16="http://schemas.microsoft.com/office/drawing/2014/main" id="{2385A6A4-0297-4565-8A10-752FCBE3EC42}"/>
              </a:ext>
            </a:extLst>
          </p:cNvPr>
          <p:cNvPicPr>
            <a:picLocks noChangeAspect="1"/>
          </p:cNvPicPr>
          <p:nvPr/>
        </p:nvPicPr>
        <p:blipFill>
          <a:blip r:embed="rId6"/>
          <a:stretch>
            <a:fillRect/>
          </a:stretch>
        </p:blipFill>
        <p:spPr>
          <a:xfrm>
            <a:off x="10105442" y="4441606"/>
            <a:ext cx="2125729" cy="1649971"/>
          </a:xfrm>
          <a:prstGeom prst="rect">
            <a:avLst/>
          </a:prstGeom>
        </p:spPr>
      </p:pic>
      <p:sp>
        <p:nvSpPr>
          <p:cNvPr id="4" name="Slide Number Placeholder 3">
            <a:extLst>
              <a:ext uri="{FF2B5EF4-FFF2-40B4-BE49-F238E27FC236}">
                <a16:creationId xmlns:a16="http://schemas.microsoft.com/office/drawing/2014/main" id="{23DD130F-7F0F-4A40-8EFB-B050D15D70B5}"/>
              </a:ext>
            </a:extLst>
          </p:cNvPr>
          <p:cNvSpPr>
            <a:spLocks noGrp="1"/>
          </p:cNvSpPr>
          <p:nvPr>
            <p:ph type="sldNum" sz="quarter" idx="12"/>
          </p:nvPr>
        </p:nvSpPr>
        <p:spPr/>
        <p:txBody>
          <a:bodyPr/>
          <a:lstStyle/>
          <a:p>
            <a:fld id="{0CA3F920-23B9-446C-AA38-5396648BBF2B}" type="slidenum">
              <a:rPr lang="en-US" smtClean="0"/>
              <a:t>6</a:t>
            </a:fld>
            <a:endParaRPr lang="en-US"/>
          </a:p>
        </p:txBody>
      </p:sp>
    </p:spTree>
    <p:extLst>
      <p:ext uri="{BB962C8B-B14F-4D97-AF65-F5344CB8AC3E}">
        <p14:creationId xmlns:p14="http://schemas.microsoft.com/office/powerpoint/2010/main" val="2331970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15/9-F-11</a:t>
            </a:r>
            <a:endParaRPr lang="en-US" dirty="0"/>
          </a:p>
        </p:txBody>
      </p:sp>
      <p:pic>
        <p:nvPicPr>
          <p:cNvPr id="3" name="Picture 2">
            <a:extLst>
              <a:ext uri="{FF2B5EF4-FFF2-40B4-BE49-F238E27FC236}">
                <a16:creationId xmlns:a16="http://schemas.microsoft.com/office/drawing/2014/main" id="{FC91B629-5748-4BFF-A6D9-72B4CFBDABE3}"/>
              </a:ext>
            </a:extLst>
          </p:cNvPr>
          <p:cNvPicPr>
            <a:picLocks noChangeAspect="1"/>
          </p:cNvPicPr>
          <p:nvPr/>
        </p:nvPicPr>
        <p:blipFill>
          <a:blip r:embed="rId2"/>
          <a:stretch>
            <a:fillRect/>
          </a:stretch>
        </p:blipFill>
        <p:spPr>
          <a:xfrm>
            <a:off x="1334066" y="921513"/>
            <a:ext cx="9523868" cy="5589310"/>
          </a:xfrm>
          <a:prstGeom prst="rect">
            <a:avLst/>
          </a:prstGeom>
        </p:spPr>
      </p:pic>
      <p:sp>
        <p:nvSpPr>
          <p:cNvPr id="4" name="Rectangle 3">
            <a:extLst>
              <a:ext uri="{FF2B5EF4-FFF2-40B4-BE49-F238E27FC236}">
                <a16:creationId xmlns:a16="http://schemas.microsoft.com/office/drawing/2014/main" id="{42365237-1C03-4C38-860B-A1F66BB85BDB}"/>
              </a:ext>
            </a:extLst>
          </p:cNvPr>
          <p:cNvSpPr/>
          <p:nvPr/>
        </p:nvSpPr>
        <p:spPr>
          <a:xfrm>
            <a:off x="8952410" y="2063262"/>
            <a:ext cx="496390" cy="2033953"/>
          </a:xfrm>
          <a:prstGeom prst="rect">
            <a:avLst/>
          </a:prstGeom>
          <a:noFill/>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F209AA07-F9F5-4DF7-BF0C-9DC71A20704B}"/>
              </a:ext>
            </a:extLst>
          </p:cNvPr>
          <p:cNvSpPr txBox="1"/>
          <p:nvPr/>
        </p:nvSpPr>
        <p:spPr>
          <a:xfrm>
            <a:off x="7916701" y="1574319"/>
            <a:ext cx="2654894" cy="369332"/>
          </a:xfrm>
          <a:prstGeom prst="rect">
            <a:avLst/>
          </a:prstGeom>
          <a:noFill/>
        </p:spPr>
        <p:txBody>
          <a:bodyPr wrap="none" rtlCol="0">
            <a:spAutoFit/>
          </a:bodyPr>
          <a:lstStyle/>
          <a:p>
            <a:r>
              <a:rPr lang="en-US" dirty="0"/>
              <a:t>Skin factor improvement?</a:t>
            </a:r>
          </a:p>
        </p:txBody>
      </p:sp>
      <p:sp>
        <p:nvSpPr>
          <p:cNvPr id="6" name="Rectangle 5">
            <a:extLst>
              <a:ext uri="{FF2B5EF4-FFF2-40B4-BE49-F238E27FC236}">
                <a16:creationId xmlns:a16="http://schemas.microsoft.com/office/drawing/2014/main" id="{CDC64BF3-72E8-405C-A2C9-E8A5B411387D}"/>
              </a:ext>
            </a:extLst>
          </p:cNvPr>
          <p:cNvSpPr/>
          <p:nvPr/>
        </p:nvSpPr>
        <p:spPr>
          <a:xfrm>
            <a:off x="8560523" y="3716168"/>
            <a:ext cx="365759" cy="2033953"/>
          </a:xfrm>
          <a:prstGeom prst="rect">
            <a:avLst/>
          </a:prstGeom>
          <a:noFill/>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242385C-D3A1-4AFD-B317-7CB5026E655D}"/>
              </a:ext>
            </a:extLst>
          </p:cNvPr>
          <p:cNvSpPr txBox="1"/>
          <p:nvPr/>
        </p:nvSpPr>
        <p:spPr>
          <a:xfrm>
            <a:off x="4839463" y="2591582"/>
            <a:ext cx="3736824" cy="646331"/>
          </a:xfrm>
          <a:prstGeom prst="rect">
            <a:avLst/>
          </a:prstGeom>
          <a:noFill/>
        </p:spPr>
        <p:txBody>
          <a:bodyPr wrap="square" rtlCol="0">
            <a:spAutoFit/>
          </a:bodyPr>
          <a:lstStyle/>
          <a:p>
            <a:r>
              <a:rPr lang="en-US" dirty="0"/>
              <a:t>Drop in production coincides </a:t>
            </a:r>
          </a:p>
          <a:p>
            <a:r>
              <a:rPr lang="en-US" dirty="0"/>
              <a:t>with drop in </a:t>
            </a:r>
            <a:r>
              <a:rPr lang="en-US" dirty="0" err="1"/>
              <a:t>injectionin</a:t>
            </a:r>
            <a:r>
              <a:rPr lang="en-US" dirty="0"/>
              <a:t> the F4 well</a:t>
            </a:r>
          </a:p>
        </p:txBody>
      </p:sp>
      <p:sp>
        <p:nvSpPr>
          <p:cNvPr id="8" name="Rectangle 7">
            <a:extLst>
              <a:ext uri="{FF2B5EF4-FFF2-40B4-BE49-F238E27FC236}">
                <a16:creationId xmlns:a16="http://schemas.microsoft.com/office/drawing/2014/main" id="{1D3EA5F6-8DA6-494A-9935-012C15368AF6}"/>
              </a:ext>
            </a:extLst>
          </p:cNvPr>
          <p:cNvSpPr/>
          <p:nvPr/>
        </p:nvSpPr>
        <p:spPr>
          <a:xfrm>
            <a:off x="9518489" y="2880397"/>
            <a:ext cx="496390" cy="2033953"/>
          </a:xfrm>
          <a:prstGeom prst="rect">
            <a:avLst/>
          </a:prstGeom>
          <a:noFill/>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E534457-0CC9-4313-867D-9ACCE7551F4A}"/>
              </a:ext>
            </a:extLst>
          </p:cNvPr>
          <p:cNvCxnSpPr>
            <a:cxnSpLocks/>
          </p:cNvCxnSpPr>
          <p:nvPr/>
        </p:nvCxnSpPr>
        <p:spPr>
          <a:xfrm flipH="1" flipV="1">
            <a:off x="10014879" y="3587931"/>
            <a:ext cx="650871" cy="3094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2121121-8B70-4CDD-AD8A-8826C29FD0F1}"/>
              </a:ext>
            </a:extLst>
          </p:cNvPr>
          <p:cNvSpPr txBox="1"/>
          <p:nvPr/>
        </p:nvSpPr>
        <p:spPr>
          <a:xfrm>
            <a:off x="10665750" y="3420319"/>
            <a:ext cx="1209431" cy="923330"/>
          </a:xfrm>
          <a:prstGeom prst="rect">
            <a:avLst/>
          </a:prstGeom>
          <a:noFill/>
        </p:spPr>
        <p:txBody>
          <a:bodyPr wrap="square" rtlCol="0">
            <a:spAutoFit/>
          </a:bodyPr>
          <a:lstStyle/>
          <a:p>
            <a:r>
              <a:rPr lang="en-US" dirty="0"/>
              <a:t>Rise in water cut again</a:t>
            </a:r>
          </a:p>
        </p:txBody>
      </p:sp>
      <p:cxnSp>
        <p:nvCxnSpPr>
          <p:cNvPr id="10" name="Straight Arrow Connector 9">
            <a:extLst>
              <a:ext uri="{FF2B5EF4-FFF2-40B4-BE49-F238E27FC236}">
                <a16:creationId xmlns:a16="http://schemas.microsoft.com/office/drawing/2014/main" id="{247674FF-0233-41AA-B1BE-051FF055FA8B}"/>
              </a:ext>
            </a:extLst>
          </p:cNvPr>
          <p:cNvCxnSpPr>
            <a:cxnSpLocks/>
          </p:cNvCxnSpPr>
          <p:nvPr/>
        </p:nvCxnSpPr>
        <p:spPr>
          <a:xfrm>
            <a:off x="7543276" y="3274422"/>
            <a:ext cx="1132158" cy="44174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1FC9F318-601F-4755-8E6B-1BC1EDE17CE7}"/>
              </a:ext>
            </a:extLst>
          </p:cNvPr>
          <p:cNvSpPr/>
          <p:nvPr/>
        </p:nvSpPr>
        <p:spPr>
          <a:xfrm>
            <a:off x="8926282" y="4666013"/>
            <a:ext cx="526877" cy="496674"/>
          </a:xfrm>
          <a:prstGeom prst="rect">
            <a:avLst/>
          </a:prstGeom>
          <a:noFill/>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2462A9C-BBBD-4BF0-8E23-9C3DFCEF8023}"/>
              </a:ext>
            </a:extLst>
          </p:cNvPr>
          <p:cNvCxnSpPr/>
          <p:nvPr/>
        </p:nvCxnSpPr>
        <p:spPr>
          <a:xfrm flipH="1" flipV="1">
            <a:off x="9448800" y="5040923"/>
            <a:ext cx="672905" cy="4103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89DE4CA-BB48-4161-AABD-E84237129FDA}"/>
              </a:ext>
            </a:extLst>
          </p:cNvPr>
          <p:cNvSpPr txBox="1"/>
          <p:nvPr/>
        </p:nvSpPr>
        <p:spPr>
          <a:xfrm>
            <a:off x="10109412" y="5162687"/>
            <a:ext cx="1710725" cy="646331"/>
          </a:xfrm>
          <a:prstGeom prst="rect">
            <a:avLst/>
          </a:prstGeom>
          <a:noFill/>
        </p:spPr>
        <p:txBody>
          <a:bodyPr wrap="none" rtlCol="0">
            <a:spAutoFit/>
          </a:bodyPr>
          <a:lstStyle/>
          <a:p>
            <a:r>
              <a:rPr lang="en-US" dirty="0"/>
              <a:t>Zonal isolation</a:t>
            </a:r>
          </a:p>
          <a:p>
            <a:r>
              <a:rPr lang="en-US" dirty="0"/>
              <a:t>+ new intervals?</a:t>
            </a:r>
          </a:p>
        </p:txBody>
      </p:sp>
      <p:sp>
        <p:nvSpPr>
          <p:cNvPr id="9" name="Slide Number Placeholder 8">
            <a:extLst>
              <a:ext uri="{FF2B5EF4-FFF2-40B4-BE49-F238E27FC236}">
                <a16:creationId xmlns:a16="http://schemas.microsoft.com/office/drawing/2014/main" id="{884C9D97-A684-4F3B-86C6-3087A70D8093}"/>
              </a:ext>
            </a:extLst>
          </p:cNvPr>
          <p:cNvSpPr>
            <a:spLocks noGrp="1"/>
          </p:cNvSpPr>
          <p:nvPr>
            <p:ph type="sldNum" sz="quarter" idx="12"/>
          </p:nvPr>
        </p:nvSpPr>
        <p:spPr/>
        <p:txBody>
          <a:bodyPr/>
          <a:lstStyle/>
          <a:p>
            <a:fld id="{0CA3F920-23B9-446C-AA38-5396648BBF2B}" type="slidenum">
              <a:rPr lang="en-US" smtClean="0"/>
              <a:t>7</a:t>
            </a:fld>
            <a:endParaRPr lang="en-US"/>
          </a:p>
        </p:txBody>
      </p:sp>
    </p:spTree>
    <p:extLst>
      <p:ext uri="{BB962C8B-B14F-4D97-AF65-F5344CB8AC3E}">
        <p14:creationId xmlns:p14="http://schemas.microsoft.com/office/powerpoint/2010/main" val="3435430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4AE8-9DBB-47C7-8578-9C0F08D539A4}"/>
              </a:ext>
            </a:extLst>
          </p:cNvPr>
          <p:cNvSpPr>
            <a:spLocks noGrp="1"/>
          </p:cNvSpPr>
          <p:nvPr>
            <p:ph type="title"/>
          </p:nvPr>
        </p:nvSpPr>
        <p:spPr>
          <a:xfrm>
            <a:off x="246185" y="237392"/>
            <a:ext cx="9875520" cy="684121"/>
          </a:xfrm>
        </p:spPr>
        <p:txBody>
          <a:bodyPr>
            <a:normAutofit fontScale="90000"/>
          </a:bodyPr>
          <a:lstStyle/>
          <a:p>
            <a:r>
              <a:rPr lang="en-US" sz="4400" dirty="0"/>
              <a:t>15/9-F-11</a:t>
            </a:r>
            <a:endParaRPr lang="en-US" dirty="0"/>
          </a:p>
        </p:txBody>
      </p:sp>
      <p:pic>
        <p:nvPicPr>
          <p:cNvPr id="5" name="Picture 4">
            <a:extLst>
              <a:ext uri="{FF2B5EF4-FFF2-40B4-BE49-F238E27FC236}">
                <a16:creationId xmlns:a16="http://schemas.microsoft.com/office/drawing/2014/main" id="{B5C381A6-2D4F-4301-9692-8639828322DF}"/>
              </a:ext>
            </a:extLst>
          </p:cNvPr>
          <p:cNvPicPr>
            <a:picLocks noChangeAspect="1"/>
          </p:cNvPicPr>
          <p:nvPr/>
        </p:nvPicPr>
        <p:blipFill>
          <a:blip r:embed="rId2"/>
          <a:stretch>
            <a:fillRect/>
          </a:stretch>
        </p:blipFill>
        <p:spPr>
          <a:xfrm>
            <a:off x="1417612" y="921513"/>
            <a:ext cx="9356775" cy="5654349"/>
          </a:xfrm>
          <a:prstGeom prst="rect">
            <a:avLst/>
          </a:prstGeom>
        </p:spPr>
      </p:pic>
      <p:sp>
        <p:nvSpPr>
          <p:cNvPr id="4" name="Oval 3">
            <a:extLst>
              <a:ext uri="{FF2B5EF4-FFF2-40B4-BE49-F238E27FC236}">
                <a16:creationId xmlns:a16="http://schemas.microsoft.com/office/drawing/2014/main" id="{547BA474-89AF-4582-BB29-C67670319570}"/>
              </a:ext>
            </a:extLst>
          </p:cNvPr>
          <p:cNvSpPr/>
          <p:nvPr/>
        </p:nvSpPr>
        <p:spPr>
          <a:xfrm>
            <a:off x="5175824" y="2057237"/>
            <a:ext cx="58615"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EB6A15-D4BD-470B-905A-466A4D2A4AA7}"/>
              </a:ext>
            </a:extLst>
          </p:cNvPr>
          <p:cNvSpPr txBox="1"/>
          <p:nvPr/>
        </p:nvSpPr>
        <p:spPr>
          <a:xfrm>
            <a:off x="5175824" y="1605634"/>
            <a:ext cx="830677" cy="276999"/>
          </a:xfrm>
          <a:prstGeom prst="rect">
            <a:avLst/>
          </a:prstGeom>
          <a:noFill/>
        </p:spPr>
        <p:txBody>
          <a:bodyPr wrap="none" rtlCol="0">
            <a:spAutoFit/>
          </a:bodyPr>
          <a:lstStyle/>
          <a:p>
            <a:r>
              <a:rPr lang="en-US" sz="1200" dirty="0"/>
              <a:t>Pres = 300</a:t>
            </a:r>
          </a:p>
        </p:txBody>
      </p:sp>
      <p:graphicFrame>
        <p:nvGraphicFramePr>
          <p:cNvPr id="3" name="Table 2">
            <a:extLst>
              <a:ext uri="{FF2B5EF4-FFF2-40B4-BE49-F238E27FC236}">
                <a16:creationId xmlns:a16="http://schemas.microsoft.com/office/drawing/2014/main" id="{840A74E9-81D3-44FE-A560-0027452CED30}"/>
              </a:ext>
            </a:extLst>
          </p:cNvPr>
          <p:cNvGraphicFramePr>
            <a:graphicFrameLocks noGrp="1"/>
          </p:cNvGraphicFramePr>
          <p:nvPr/>
        </p:nvGraphicFramePr>
        <p:xfrm>
          <a:off x="9833638" y="2675437"/>
          <a:ext cx="1881498" cy="2005965"/>
        </p:xfrm>
        <a:graphic>
          <a:graphicData uri="http://schemas.openxmlformats.org/drawingml/2006/table">
            <a:tbl>
              <a:tblPr>
                <a:tableStyleId>{BC89EF96-8CEA-46FF-86C4-4CE0E7609802}</a:tableStyleId>
              </a:tblPr>
              <a:tblGrid>
                <a:gridCol w="938654">
                  <a:extLst>
                    <a:ext uri="{9D8B030D-6E8A-4147-A177-3AD203B41FA5}">
                      <a16:colId xmlns:a16="http://schemas.microsoft.com/office/drawing/2014/main" val="1690968170"/>
                    </a:ext>
                  </a:extLst>
                </a:gridCol>
                <a:gridCol w="942844">
                  <a:extLst>
                    <a:ext uri="{9D8B030D-6E8A-4147-A177-3AD203B41FA5}">
                      <a16:colId xmlns:a16="http://schemas.microsoft.com/office/drawing/2014/main" val="3295619093"/>
                    </a:ext>
                  </a:extLst>
                </a:gridCol>
              </a:tblGrid>
              <a:tr h="190500">
                <a:tc>
                  <a:txBody>
                    <a:bodyPr/>
                    <a:lstStyle/>
                    <a:p>
                      <a:pPr algn="l" fontAlgn="b"/>
                      <a:r>
                        <a:rPr lang="en-US" sz="1400" u="none" strike="noStrike" dirty="0">
                          <a:effectLst/>
                          <a:latin typeface="Arial" panose="020B0604020202020204" pitchFamily="34" charset="0"/>
                          <a:cs typeface="Arial" panose="020B0604020202020204" pitchFamily="34" charset="0"/>
                        </a:rPr>
                        <a:t>Well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tx2">
                        <a:lumMod val="20000"/>
                        <a:lumOff val="80000"/>
                      </a:schemeClr>
                    </a:solidFill>
                  </a:tcPr>
                </a:tc>
                <a:tc>
                  <a:txBody>
                    <a:bodyPr/>
                    <a:lstStyle/>
                    <a:p>
                      <a:pPr algn="l" fontAlgn="b"/>
                      <a:r>
                        <a:rPr lang="en-US" sz="1400" u="none" strike="noStrike" dirty="0">
                          <a:effectLst/>
                          <a:latin typeface="Arial" panose="020B0604020202020204" pitchFamily="34" charset="0"/>
                          <a:cs typeface="Arial" panose="020B0604020202020204" pitchFamily="34" charset="0"/>
                        </a:rPr>
                        <a:t>15/9-F-11</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tx2">
                        <a:lumMod val="20000"/>
                        <a:lumOff val="80000"/>
                      </a:schemeClr>
                    </a:solidFill>
                  </a:tcPr>
                </a:tc>
                <a:extLst>
                  <a:ext uri="{0D108BD9-81ED-4DB2-BD59-A6C34878D82A}">
                    <a16:rowId xmlns:a16="http://schemas.microsoft.com/office/drawing/2014/main" val="987057761"/>
                  </a:ext>
                </a:extLst>
              </a:tr>
              <a:tr h="200025">
                <a:tc>
                  <a:txBody>
                    <a:bodyPr/>
                    <a:lstStyle/>
                    <a:p>
                      <a:pPr algn="l" fontAlgn="b"/>
                      <a:r>
                        <a:rPr lang="en-US" sz="1400" u="none" strike="noStrike" dirty="0">
                          <a:effectLst/>
                          <a:latin typeface="Arial" panose="020B0604020202020204" pitchFamily="34" charset="0"/>
                          <a:cs typeface="Arial" panose="020B0604020202020204" pitchFamily="34" charset="0"/>
                        </a:rPr>
                        <a:t>Date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dirty="0">
                          <a:effectLst/>
                          <a:latin typeface="Arial" panose="020B0604020202020204" pitchFamily="34" charset="0"/>
                          <a:cs typeface="Arial" panose="020B0604020202020204" pitchFamily="34" charset="0"/>
                        </a:rPr>
                        <a:t>13/11/2014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27894952"/>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Pres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300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28795707"/>
                  </a:ext>
                </a:extLst>
              </a:tr>
              <a:tr h="190500">
                <a:tc>
                  <a:txBody>
                    <a:bodyPr/>
                    <a:lstStyle/>
                    <a:p>
                      <a:pPr algn="l" fontAlgn="b"/>
                      <a:r>
                        <a:rPr lang="en-US" sz="1400" u="none" strike="noStrike" dirty="0" err="1">
                          <a:effectLst/>
                          <a:latin typeface="Arial" panose="020B0604020202020204" pitchFamily="34" charset="0"/>
                          <a:cs typeface="Arial" panose="020B0604020202020204" pitchFamily="34" charset="0"/>
                        </a:rPr>
                        <a:t>Pbhfp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220,026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81966699"/>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delta P</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79,974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075033"/>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Oil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1 001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7480848"/>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Water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dirty="0">
                          <a:effectLst/>
                          <a:latin typeface="Arial" panose="020B0604020202020204" pitchFamily="34" charset="0"/>
                          <a:cs typeface="Arial" panose="020B0604020202020204" pitchFamily="34" charset="0"/>
                        </a:rPr>
                        <a:t>362</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767142690"/>
                  </a:ext>
                </a:extLst>
              </a:tr>
              <a:tr h="190500">
                <a:tc>
                  <a:txBody>
                    <a:bodyPr/>
                    <a:lstStyle/>
                    <a:p>
                      <a:pPr algn="l" fontAlgn="b"/>
                      <a:r>
                        <a:rPr lang="en-US" sz="1400" u="none" strike="noStrike" dirty="0">
                          <a:effectLst/>
                          <a:latin typeface="Arial" panose="020B0604020202020204" pitchFamily="34" charset="0"/>
                          <a:cs typeface="Arial" panose="020B0604020202020204" pitchFamily="34" charset="0"/>
                        </a:rPr>
                        <a:t>Liquid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a:effectLst/>
                          <a:latin typeface="Arial" panose="020B0604020202020204" pitchFamily="34" charset="0"/>
                          <a:cs typeface="Arial" panose="020B0604020202020204" pitchFamily="34" charset="0"/>
                        </a:rPr>
                        <a:t>1 363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14949917"/>
                  </a:ext>
                </a:extLst>
              </a:tr>
              <a:tr h="200025">
                <a:tc>
                  <a:txBody>
                    <a:bodyPr/>
                    <a:lstStyle/>
                    <a:p>
                      <a:pPr algn="l" fontAlgn="b"/>
                      <a:r>
                        <a:rPr lang="en-US" sz="1400" u="none" strike="noStrike" dirty="0">
                          <a:effectLst/>
                          <a:latin typeface="Arial" panose="020B0604020202020204" pitchFamily="34" charset="0"/>
                          <a:cs typeface="Arial" panose="020B0604020202020204" pitchFamily="34" charset="0"/>
                        </a:rPr>
                        <a:t>PI</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accent1">
                        <a:lumMod val="20000"/>
                        <a:lumOff val="80000"/>
                      </a:schemeClr>
                    </a:solidFill>
                  </a:tcPr>
                </a:tc>
                <a:tc>
                  <a:txBody>
                    <a:bodyPr/>
                    <a:lstStyle/>
                    <a:p>
                      <a:pPr algn="r" fontAlgn="b"/>
                      <a:r>
                        <a:rPr lang="en-US" sz="1400" u="none" strike="noStrike" dirty="0">
                          <a:effectLst/>
                          <a:latin typeface="Arial" panose="020B0604020202020204" pitchFamily="34" charset="0"/>
                          <a:cs typeface="Arial" panose="020B0604020202020204" pitchFamily="34" charset="0"/>
                        </a:rPr>
                        <a:t>17,04</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020995803"/>
                  </a:ext>
                </a:extLst>
              </a:tr>
            </a:tbl>
          </a:graphicData>
        </a:graphic>
      </p:graphicFrame>
      <p:sp>
        <p:nvSpPr>
          <p:cNvPr id="7" name="Slide Number Placeholder 6">
            <a:extLst>
              <a:ext uri="{FF2B5EF4-FFF2-40B4-BE49-F238E27FC236}">
                <a16:creationId xmlns:a16="http://schemas.microsoft.com/office/drawing/2014/main" id="{805CF235-6277-4348-BC00-A2F19CE8028C}"/>
              </a:ext>
            </a:extLst>
          </p:cNvPr>
          <p:cNvSpPr>
            <a:spLocks noGrp="1"/>
          </p:cNvSpPr>
          <p:nvPr>
            <p:ph type="sldNum" sz="quarter" idx="12"/>
          </p:nvPr>
        </p:nvSpPr>
        <p:spPr/>
        <p:txBody>
          <a:bodyPr/>
          <a:lstStyle/>
          <a:p>
            <a:fld id="{0CA3F920-23B9-446C-AA38-5396648BBF2B}" type="slidenum">
              <a:rPr lang="en-US" smtClean="0"/>
              <a:t>8</a:t>
            </a:fld>
            <a:endParaRPr lang="en-US"/>
          </a:p>
        </p:txBody>
      </p:sp>
    </p:spTree>
    <p:extLst>
      <p:ext uri="{BB962C8B-B14F-4D97-AF65-F5344CB8AC3E}">
        <p14:creationId xmlns:p14="http://schemas.microsoft.com/office/powerpoint/2010/main" val="341546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A78D594F-F493-4CB6-986F-C572AA68E992}"/>
              </a:ext>
            </a:extLst>
          </p:cNvPr>
          <p:cNvPicPr>
            <a:picLocks noChangeAspect="1"/>
          </p:cNvPicPr>
          <p:nvPr/>
        </p:nvPicPr>
        <p:blipFill>
          <a:blip r:embed="rId2"/>
          <a:stretch>
            <a:fillRect/>
          </a:stretch>
        </p:blipFill>
        <p:spPr>
          <a:xfrm>
            <a:off x="209911" y="221420"/>
            <a:ext cx="9601198" cy="6400784"/>
          </a:xfrm>
          <a:prstGeom prst="rect">
            <a:avLst/>
          </a:prstGeom>
        </p:spPr>
      </p:pic>
      <p:sp>
        <p:nvSpPr>
          <p:cNvPr id="5" name="Oval 4">
            <a:extLst>
              <a:ext uri="{FF2B5EF4-FFF2-40B4-BE49-F238E27FC236}">
                <a16:creationId xmlns:a16="http://schemas.microsoft.com/office/drawing/2014/main" id="{52C306B7-ADDF-4FBE-9FB3-B75825E4CA4D}"/>
              </a:ext>
            </a:extLst>
          </p:cNvPr>
          <p:cNvSpPr/>
          <p:nvPr/>
        </p:nvSpPr>
        <p:spPr>
          <a:xfrm>
            <a:off x="5653178" y="1720971"/>
            <a:ext cx="2487282" cy="4198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BAF851-45D9-46C1-AE91-045CD378EA2C}"/>
              </a:ext>
            </a:extLst>
          </p:cNvPr>
          <p:cNvSpPr txBox="1"/>
          <p:nvPr/>
        </p:nvSpPr>
        <p:spPr>
          <a:xfrm>
            <a:off x="9742096" y="2728920"/>
            <a:ext cx="2239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Gradual rise of downhole pressure is not associated to the increase in choke size, as it would cause decrease in Downhole pressure. It would also cause an increase in Well head pressure, which is not observed.</a:t>
            </a:r>
          </a:p>
        </p:txBody>
      </p:sp>
      <p:sp>
        <p:nvSpPr>
          <p:cNvPr id="2" name="Slide Number Placeholder 1">
            <a:extLst>
              <a:ext uri="{FF2B5EF4-FFF2-40B4-BE49-F238E27FC236}">
                <a16:creationId xmlns:a16="http://schemas.microsoft.com/office/drawing/2014/main" id="{9419A015-17CB-4996-8491-56CD6AAE3ECD}"/>
              </a:ext>
            </a:extLst>
          </p:cNvPr>
          <p:cNvSpPr>
            <a:spLocks noGrp="1"/>
          </p:cNvSpPr>
          <p:nvPr>
            <p:ph type="sldNum" sz="quarter" idx="12"/>
          </p:nvPr>
        </p:nvSpPr>
        <p:spPr/>
        <p:txBody>
          <a:bodyPr/>
          <a:lstStyle/>
          <a:p>
            <a:fld id="{0CA3F920-23B9-446C-AA38-5396648BBF2B}" type="slidenum">
              <a:rPr lang="en-US" smtClean="0"/>
              <a:t>9</a:t>
            </a:fld>
            <a:endParaRPr lang="en-US"/>
          </a:p>
        </p:txBody>
      </p:sp>
    </p:spTree>
    <p:extLst>
      <p:ext uri="{BB962C8B-B14F-4D97-AF65-F5344CB8AC3E}">
        <p14:creationId xmlns:p14="http://schemas.microsoft.com/office/powerpoint/2010/main" val="186112327"/>
      </p:ext>
    </p:extLst>
  </p:cSld>
  <p:clrMapOvr>
    <a:masterClrMapping/>
  </p:clrMapOvr>
</p:sld>
</file>

<file path=ppt/theme/theme1.xml><?xml version="1.0" encoding="utf-8"?>
<a:theme xmlns:a="http://schemas.openxmlformats.org/drawingml/2006/main" name="Basi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E432347BCA9542AE9C76878A5809FB" ma:contentTypeVersion="2" ma:contentTypeDescription="Crée un document." ma:contentTypeScope="" ma:versionID="cbc40a39d7dd5e6e047d0f17b8c1feb6">
  <xsd:schema xmlns:xsd="http://www.w3.org/2001/XMLSchema" xmlns:xs="http://www.w3.org/2001/XMLSchema" xmlns:p="http://schemas.microsoft.com/office/2006/metadata/properties" xmlns:ns2="5ea3c6e8-8e16-439f-a15f-2f9956f2e4a8" targetNamespace="http://schemas.microsoft.com/office/2006/metadata/properties" ma:root="true" ma:fieldsID="2cd4e32afcffabf035b6d9dfdf9fad51" ns2:_="">
    <xsd:import namespace="5ea3c6e8-8e16-439f-a15f-2f9956f2e4a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a3c6e8-8e16-439f-a15f-2f9956f2e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AC7A56-DBC4-4C47-9437-B6A60FCC2BE6}">
  <ds:schemaRefs>
    <ds:schemaRef ds:uri="http://schemas.microsoft.com/sharepoint/v3/contenttype/forms"/>
  </ds:schemaRefs>
</ds:datastoreItem>
</file>

<file path=customXml/itemProps2.xml><?xml version="1.0" encoding="utf-8"?>
<ds:datastoreItem xmlns:ds="http://schemas.openxmlformats.org/officeDocument/2006/customXml" ds:itemID="{B6DB0529-D18F-4FCC-A4E1-C00B4A334503}">
  <ds:schemaRefs>
    <ds:schemaRef ds:uri="http://schemas.microsoft.com/office/2006/metadata/properties"/>
    <ds:schemaRef ds:uri="http://purl.org/dc/terms/"/>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5ea3c6e8-8e16-439f-a15f-2f9956f2e4a8"/>
  </ds:schemaRefs>
</ds:datastoreItem>
</file>

<file path=customXml/itemProps3.xml><?xml version="1.0" encoding="utf-8"?>
<ds:datastoreItem xmlns:ds="http://schemas.openxmlformats.org/officeDocument/2006/customXml" ds:itemID="{8C8BA4CF-7A96-4AAA-9BFC-7FD9DFC481C4}">
  <ds:schemaRefs>
    <ds:schemaRef ds:uri="5ea3c6e8-8e16-439f-a15f-2f9956f2e4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TM03457444[[fn=Basis]]</Template>
  <TotalTime>1776</TotalTime>
  <Words>888</Words>
  <Application>Microsoft Office PowerPoint</Application>
  <PresentationFormat>Widescreen</PresentationFormat>
  <Paragraphs>155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Corbel</vt:lpstr>
      <vt:lpstr>Basis</vt:lpstr>
      <vt:lpstr>Production data presentation</vt:lpstr>
      <vt:lpstr>Volve field: maps</vt:lpstr>
      <vt:lpstr>Volve field: maps</vt:lpstr>
      <vt:lpstr>Volve field: Exploratory phase</vt:lpstr>
      <vt:lpstr>Volve field: Exploratory phase</vt:lpstr>
      <vt:lpstr>Volve field: Field Production</vt:lpstr>
      <vt:lpstr>15/9-F-11</vt:lpstr>
      <vt:lpstr>15/9-F-11</vt:lpstr>
      <vt:lpstr>PowerPoint Presentation</vt:lpstr>
      <vt:lpstr>15/9-F-11</vt:lpstr>
      <vt:lpstr>15/9-F-15D</vt:lpstr>
      <vt:lpstr>PowerPoint Presentation</vt:lpstr>
      <vt:lpstr>15/9-F-15D</vt:lpstr>
      <vt:lpstr>15/9-F-14</vt:lpstr>
      <vt:lpstr>PowerPoint Presentation</vt:lpstr>
      <vt:lpstr>PowerPoint Presentation</vt:lpstr>
      <vt:lpstr>15/9-F-14</vt:lpstr>
      <vt:lpstr>15/9-F-12</vt:lpstr>
      <vt:lpstr>PowerPoint Presentation</vt:lpstr>
      <vt:lpstr>15/9-F-12</vt:lpstr>
      <vt:lpstr>PowerPoint Presentation</vt:lpstr>
      <vt:lpstr>15/9-F-1C</vt:lpstr>
      <vt:lpstr>PowerPoint Presentation</vt:lpstr>
      <vt:lpstr>PowerPoint Presentation</vt:lpstr>
      <vt:lpstr>15/9-F-1C</vt:lpstr>
      <vt:lpstr>PowerPoint Presentation</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plots</dc:title>
  <dc:creator>Anatole Gobetti</dc:creator>
  <cp:lastModifiedBy>ANGALABIRI Perekebina</cp:lastModifiedBy>
  <cp:revision>139</cp:revision>
  <dcterms:created xsi:type="dcterms:W3CDTF">2021-02-09T15:50:42Z</dcterms:created>
  <dcterms:modified xsi:type="dcterms:W3CDTF">2022-07-16T00:41:54Z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0x010100E7E432347BCA9542AE9C76878A5809FB</vt:lpwstr>
  </property>
</Properties>
</file>